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9144000" cy="6858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>
      <p:cViewPr varScale="1">
        <p:scale>
          <a:sx n="116" d="100"/>
          <a:sy n="116" d="100"/>
        </p:scale>
        <p:origin x="108" y="216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35" d="100"/>
          <a:sy n="135" d="100"/>
        </p:scale>
        <p:origin x="-1014" y="-7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0A34F-ECFB-4E21-899F-88B44887CF68}" type="datetimeFigureOut">
              <a:rPr lang="da-DK" smtClean="0"/>
              <a:t>30-07-2020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F3D42-DA26-4FC7-8AE5-62BAD1856A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814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75FB0-8307-48F8-B6B1-22C34491C6F1}" type="datetimeFigureOut">
              <a:rPr lang="da-DK" smtClean="0"/>
              <a:t>30-07-2020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61C61-EBFE-40FB-A670-232F0A4CF0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2088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8A31EA89-FC1A-449E-8AB0-93794BF694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12191999" cy="6957392"/>
          </a:xfrm>
          <a:prstGeom prst="rect">
            <a:avLst/>
          </a:prstGeom>
        </p:spPr>
      </p:pic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1295467" y="2836912"/>
            <a:ext cx="8940800" cy="2032248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DAE8558F-D7D5-4344-9607-2E1EFC2E2F4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68" y="5949280"/>
            <a:ext cx="5835408" cy="5227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1 En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>
            <a:extLst>
              <a:ext uri="{FF2B5EF4-FFF2-40B4-BE49-F238E27FC236}">
                <a16:creationId xmlns:a16="http://schemas.microsoft.com/office/drawing/2014/main" id="{7C601C3C-85E8-40DE-B61E-51705D1201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5" t="76992"/>
          <a:stretch/>
        </p:blipFill>
        <p:spPr>
          <a:xfrm>
            <a:off x="7902378" y="5283856"/>
            <a:ext cx="4295799" cy="1576813"/>
          </a:xfrm>
          <a:prstGeom prst="rect">
            <a:avLst/>
          </a:prstGeom>
        </p:spPr>
      </p:pic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1016000" y="762000"/>
            <a:ext cx="10264573" cy="914400"/>
          </a:xfrm>
          <a:prstGeom prst="rect">
            <a:avLst/>
          </a:prstGeom>
        </p:spPr>
        <p:txBody>
          <a:bodyPr/>
          <a:lstStyle>
            <a:lvl1pPr>
              <a:defRPr sz="2800" cap="none" baseline="0">
                <a:solidFill>
                  <a:srgbClr val="38454D"/>
                </a:solidFill>
              </a:defRPr>
            </a:lvl1pPr>
            <a:lvl2pPr>
              <a:defRPr>
                <a:solidFill>
                  <a:srgbClr val="38454D"/>
                </a:solidFill>
              </a:defRPr>
            </a:lvl2pPr>
            <a:lvl3pPr>
              <a:defRPr>
                <a:solidFill>
                  <a:srgbClr val="38454D"/>
                </a:solidFill>
              </a:defRPr>
            </a:lvl3pPr>
            <a:lvl4pPr>
              <a:defRPr>
                <a:solidFill>
                  <a:srgbClr val="38454D"/>
                </a:solidFill>
              </a:defRPr>
            </a:lvl4pPr>
            <a:lvl5pPr>
              <a:defRPr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8" name="Pladsholder til tekst 20">
            <a:extLst>
              <a:ext uri="{FF2B5EF4-FFF2-40B4-BE49-F238E27FC236}">
                <a16:creationId xmlns:a16="http://schemas.microsoft.com/office/drawing/2014/main" id="{205E998F-A8C0-4EC4-9A2E-6736E3A314C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16000" y="1988840"/>
            <a:ext cx="10264573" cy="3888432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38454D"/>
                </a:solidFill>
              </a:defRPr>
            </a:lvl1pPr>
            <a:lvl2pPr>
              <a:defRPr b="0">
                <a:solidFill>
                  <a:srgbClr val="38454D"/>
                </a:solidFill>
              </a:defRPr>
            </a:lvl2pPr>
            <a:lvl3pPr>
              <a:defRPr b="0">
                <a:solidFill>
                  <a:srgbClr val="38454D"/>
                </a:solidFill>
              </a:defRPr>
            </a:lvl3pPr>
            <a:lvl4pPr>
              <a:defRPr b="0">
                <a:solidFill>
                  <a:srgbClr val="38454D"/>
                </a:solidFill>
              </a:defRPr>
            </a:lvl4pPr>
            <a:lvl5pPr>
              <a:defRPr b="0"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Pladsholder til diasnummer 15">
            <a:extLst>
              <a:ext uri="{FF2B5EF4-FFF2-40B4-BE49-F238E27FC236}">
                <a16:creationId xmlns:a16="http://schemas.microsoft.com/office/drawing/2014/main" id="{0FB8DA1A-2234-41BA-880A-5B743BB61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5144" y="6237312"/>
            <a:ext cx="619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CFA84A-B79B-421F-8F64-964F28A0E8E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Holder 4">
            <a:extLst>
              <a:ext uri="{FF2B5EF4-FFF2-40B4-BE49-F238E27FC236}">
                <a16:creationId xmlns:a16="http://schemas.microsoft.com/office/drawing/2014/main" id="{077FFDDB-5AA8-49FB-B6E1-4542DA77D93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92667" y="6326156"/>
            <a:ext cx="445516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da-DK" spc="-15" dirty="0"/>
              <a:t>LKT Børnediabetes</a:t>
            </a:r>
          </a:p>
        </p:txBody>
      </p:sp>
    </p:spTree>
    <p:extLst>
      <p:ext uri="{BB962C8B-B14F-4D97-AF65-F5344CB8AC3E}">
        <p14:creationId xmlns:p14="http://schemas.microsoft.com/office/powerpoint/2010/main" val="395951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1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1016000" y="762000"/>
            <a:ext cx="10264573" cy="914400"/>
          </a:xfrm>
          <a:prstGeom prst="rect">
            <a:avLst/>
          </a:prstGeom>
        </p:spPr>
        <p:txBody>
          <a:bodyPr/>
          <a:lstStyle>
            <a:lvl1pPr>
              <a:defRPr sz="2800" cap="none" baseline="0">
                <a:solidFill>
                  <a:srgbClr val="38454D"/>
                </a:solidFill>
              </a:defRPr>
            </a:lvl1pPr>
            <a:lvl2pPr>
              <a:defRPr>
                <a:solidFill>
                  <a:srgbClr val="38454D"/>
                </a:solidFill>
              </a:defRPr>
            </a:lvl2pPr>
            <a:lvl3pPr>
              <a:defRPr>
                <a:solidFill>
                  <a:srgbClr val="38454D"/>
                </a:solidFill>
              </a:defRPr>
            </a:lvl3pPr>
            <a:lvl4pPr>
              <a:defRPr>
                <a:solidFill>
                  <a:srgbClr val="38454D"/>
                </a:solidFill>
              </a:defRPr>
            </a:lvl4pPr>
            <a:lvl5pPr>
              <a:defRPr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7C601C3C-85E8-40DE-B61E-51705D1201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5" t="76992"/>
          <a:stretch/>
        </p:blipFill>
        <p:spPr>
          <a:xfrm>
            <a:off x="7902378" y="5283856"/>
            <a:ext cx="4295799" cy="1576813"/>
          </a:xfrm>
          <a:prstGeom prst="rect">
            <a:avLst/>
          </a:prstGeom>
        </p:spPr>
      </p:pic>
      <p:sp>
        <p:nvSpPr>
          <p:cNvPr id="12" name="Pladsholder til indhold 6">
            <a:extLst>
              <a:ext uri="{FF2B5EF4-FFF2-40B4-BE49-F238E27FC236}">
                <a16:creationId xmlns:a16="http://schemas.microsoft.com/office/drawing/2014/main" id="{EE7710B6-D893-4901-A5DC-C50486ABF71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15999" y="1972345"/>
            <a:ext cx="4973812" cy="3911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/>
            </a:lvl1pPr>
            <a:lvl2pPr marL="450000" indent="-108000">
              <a:defRPr sz="14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14pt skrives her</a:t>
            </a:r>
          </a:p>
        </p:txBody>
      </p:sp>
      <p:sp>
        <p:nvSpPr>
          <p:cNvPr id="14" name="Pladsholder til indhold 6">
            <a:extLst>
              <a:ext uri="{FF2B5EF4-FFF2-40B4-BE49-F238E27FC236}">
                <a16:creationId xmlns:a16="http://schemas.microsoft.com/office/drawing/2014/main" id="{A4D2D5D0-AD8F-42FB-809E-6C5B2C4B107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12024" y="1972345"/>
            <a:ext cx="4973812" cy="3911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/>
            </a:lvl1pPr>
            <a:lvl2pPr marL="450000" indent="-108000">
              <a:defRPr sz="14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14pt skrives her</a:t>
            </a:r>
          </a:p>
        </p:txBody>
      </p:sp>
      <p:sp>
        <p:nvSpPr>
          <p:cNvPr id="13" name="Holder 4">
            <a:extLst>
              <a:ext uri="{FF2B5EF4-FFF2-40B4-BE49-F238E27FC236}">
                <a16:creationId xmlns:a16="http://schemas.microsoft.com/office/drawing/2014/main" id="{21F8D887-888D-4CC8-AA26-4A1574F46D6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92667" y="6326156"/>
            <a:ext cx="445516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da-DK" spc="-15" dirty="0"/>
              <a:t>LKT Børnediabetes</a:t>
            </a:r>
          </a:p>
        </p:txBody>
      </p:sp>
      <p:sp>
        <p:nvSpPr>
          <p:cNvPr id="15" name="Pladsholder til diasnummer 15">
            <a:extLst>
              <a:ext uri="{FF2B5EF4-FFF2-40B4-BE49-F238E27FC236}">
                <a16:creationId xmlns:a16="http://schemas.microsoft.com/office/drawing/2014/main" id="{E6425973-6CBD-48FB-B1AD-D10CE464F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5144" y="6237312"/>
            <a:ext cx="619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CFA84A-B79B-421F-8F64-964F28A0E8E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2036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</p:sldLayoutIdLst>
  <p:hf hd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 sz="1400" b="1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0EF2C8ED-98C7-4D95-B146-9707EF4D8F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6000" y="762000"/>
            <a:ext cx="10264573" cy="777956"/>
          </a:xfrm>
        </p:spPr>
        <p:txBody>
          <a:bodyPr/>
          <a:lstStyle/>
          <a:p>
            <a:r>
              <a:rPr lang="da-DK" kern="1200" dirty="0">
                <a:solidFill>
                  <a:srgbClr val="333333"/>
                </a:solidFill>
                <a:latin typeface="Calibri" panose="020F0502020204030204" pitchFamily="34" charset="0"/>
                <a:ea typeface="+mj-ea"/>
                <a:cs typeface="+mj-cs"/>
              </a:rPr>
              <a:t>Sådan bruges driver-diagrammet</a:t>
            </a:r>
            <a:endParaRPr lang="da-DK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7FB87B15-F972-4544-9232-ECBDAEC7E4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16000" y="1539956"/>
            <a:ext cx="10264573" cy="4337316"/>
          </a:xfrm>
        </p:spPr>
        <p:txBody>
          <a:bodyPr/>
          <a:lstStyle/>
          <a:p>
            <a:pPr lvl="0" algn="l" rtl="0">
              <a:buClr>
                <a:srgbClr val="999999"/>
              </a:buClr>
            </a:pP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Det driver-diagram, der fremgår </a:t>
            </a:r>
            <a:r>
              <a:rPr lang="da-DK" sz="1600" kern="120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i projektbeskrivelsen, </a:t>
            </a: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er projektets overordnede driver-diagram. I arbejder sandsynligvis kun med én eller to af indsatserne:</a:t>
            </a:r>
          </a:p>
          <a:p>
            <a:pPr marL="144000" lvl="0" indent="-144000" algn="l" rtl="0">
              <a:buClr>
                <a:srgbClr val="999999"/>
              </a:buClr>
              <a:buFont typeface="Arial" panose="020B0604020202020204" pitchFamily="34" charset="0"/>
              <a:buChar char="•"/>
            </a:pP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En indsats kan ”ophøje sig” til at være jeres mål, så jeres lokale driverdiagram forskyder sig mod venstre. </a:t>
            </a:r>
          </a:p>
          <a:p>
            <a:pPr marL="144000" lvl="0" indent="-144000" algn="l" rtl="0">
              <a:buClr>
                <a:srgbClr val="999999"/>
              </a:buClr>
              <a:buFont typeface="Arial" panose="020B0604020202020204" pitchFamily="34" charset="0"/>
              <a:buChar char="•"/>
            </a:pP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Fx kan det være, I arbejder med </a:t>
            </a:r>
            <a:r>
              <a:rPr lang="da-DK" sz="1600" kern="1200" dirty="0" err="1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nydiagnosticerede</a:t>
            </a: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 børn, - så skal I flytte denne ”kasse” ud som mål og definere jeres indikator (fx Hba1c indenfor et år efter diagnose skal være sænket med X hos børn, som er tilknyttet afdeling Q). Så folder resten af dette tilpassede/forskudte driverdiagram sig ud med nye underordnede indsatser, handlinger og afprøvninger</a:t>
            </a:r>
          </a:p>
          <a:p>
            <a:pPr marL="144000" lvl="0" indent="-144000" algn="l" rtl="0">
              <a:buClr>
                <a:srgbClr val="999999"/>
              </a:buClr>
              <a:buFont typeface="Arial" panose="020B0604020202020204" pitchFamily="34" charset="0"/>
              <a:buChar char="•"/>
            </a:pP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Det kan endda være at en del-indsats, fx udarbejde handlingsplaner, bliver jeres mål. Så flytter det ud til venstre som eksempelvis ”Andel X af ny-diagnosticerede patienter med HbA1c over 53, der har fået lavet en handlingsplan 6 </a:t>
            </a:r>
            <a:r>
              <a:rPr lang="da-DK" sz="1600" kern="1200" dirty="0" err="1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mdr</a:t>
            </a: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 efter diagnose.”</a:t>
            </a:r>
          </a:p>
          <a:p>
            <a:pPr lvl="0" algn="l" rtl="0">
              <a:buClr>
                <a:srgbClr val="999999"/>
              </a:buClr>
            </a:pP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På den måde kan det være, I har flere driverdiagrammer, som understøtter projektets overordnede mål og vision </a:t>
            </a:r>
          </a:p>
          <a:p>
            <a:pPr marL="144000" lvl="0" indent="-144000" algn="l" rtl="0">
              <a:buClr>
                <a:srgbClr val="999999"/>
              </a:buClr>
              <a:buFont typeface="Arial" panose="020B0604020202020204" pitchFamily="34" charset="0"/>
              <a:buChar char="•"/>
            </a:pP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Juster driverdiagrammet løbende, fx når I finder ud af, at en indsats eller en handling kan ikke lade sig gøre og skal erstattes. </a:t>
            </a:r>
          </a:p>
          <a:p>
            <a:pPr marL="144000" lvl="0" indent="-144000" algn="l" rtl="0">
              <a:buClr>
                <a:srgbClr val="999999"/>
              </a:buClr>
              <a:buFont typeface="Arial" panose="020B0604020202020204" pitchFamily="34" charset="0"/>
              <a:buChar char="•"/>
            </a:pP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Prioriter rækkefølgen af jeres handlinger/afprøvninger – I kan </a:t>
            </a:r>
            <a:r>
              <a:rPr lang="da-DK" sz="1600" kern="1200" dirty="0" err="1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evt</a:t>
            </a: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 bruge rød/gul/grøn, når I skal vælge, hvad I vil afprøve først.</a:t>
            </a:r>
          </a:p>
          <a:p>
            <a:pPr marL="144000" lvl="0" indent="-144000" algn="l" rtl="0">
              <a:buClr>
                <a:srgbClr val="999999"/>
              </a:buClr>
              <a:buFont typeface="Arial" panose="020B0604020202020204" pitchFamily="34" charset="0"/>
              <a:buChar char="•"/>
            </a:pPr>
            <a:endParaRPr lang="da-DK" sz="1600" kern="1200" dirty="0">
              <a:solidFill>
                <a:srgbClr val="333333"/>
              </a:solidFill>
              <a:latin typeface="Calibri" panose="020F0502020204030204" pitchFamily="34" charset="0"/>
              <a:cs typeface="+mn-cs"/>
            </a:endParaRPr>
          </a:p>
          <a:p>
            <a:pPr lvl="0" algn="l" rtl="0">
              <a:buClr>
                <a:srgbClr val="999999"/>
              </a:buClr>
            </a:pPr>
            <a:r>
              <a:rPr lang="da-DK" sz="1600" kern="1200" dirty="0">
                <a:solidFill>
                  <a:srgbClr val="333333"/>
                </a:solidFill>
                <a:latin typeface="Calibri" panose="020F0502020204030204" pitchFamily="34" charset="0"/>
                <a:cs typeface="+mn-cs"/>
              </a:rPr>
              <a:t>Hvis det lykkes jer, så er driverdiagrammet til gengæld næsten det eneste styringsoverblik, I har brug for</a:t>
            </a:r>
          </a:p>
          <a:p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AADF0B8-39DE-4EED-8CEB-98C78685A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CFA84A-B79B-421F-8F64-964F28A0E8EA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7F72382-A353-44F2-86B8-5FFA8D27255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spcBef>
                <a:spcPts val="5"/>
              </a:spcBef>
            </a:pPr>
            <a:r>
              <a:rPr lang="da-DK" spc="-15"/>
              <a:t>LKT Børnediabetes</a:t>
            </a:r>
            <a:endParaRPr lang="da-DK" spc="-15" dirty="0"/>
          </a:p>
        </p:txBody>
      </p:sp>
    </p:spTree>
    <p:extLst>
      <p:ext uri="{BB962C8B-B14F-4D97-AF65-F5344CB8AC3E}">
        <p14:creationId xmlns:p14="http://schemas.microsoft.com/office/powerpoint/2010/main" val="464722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rugerdefineret 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1CBB4"/>
      </a:accent1>
      <a:accent2>
        <a:srgbClr val="78B5B7"/>
      </a:accent2>
      <a:accent3>
        <a:srgbClr val="EED14A"/>
      </a:accent3>
      <a:accent4>
        <a:srgbClr val="38454D"/>
      </a:accent4>
      <a:accent5>
        <a:srgbClr val="BED5C4"/>
      </a:accent5>
      <a:accent6>
        <a:srgbClr val="3289A1"/>
      </a:accent6>
      <a:hlink>
        <a:srgbClr val="17365D"/>
      </a:hlink>
      <a:folHlink>
        <a:srgbClr val="78B5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18A654D8BA9424491A80CB691AC9891" ma:contentTypeVersion="8" ma:contentTypeDescription="Opret et nyt dokument." ma:contentTypeScope="" ma:versionID="ce8e79b3fb7ddecc0727b154b18591f6">
  <xsd:schema xmlns:xsd="http://www.w3.org/2001/XMLSchema" xmlns:xs="http://www.w3.org/2001/XMLSchema" xmlns:p="http://schemas.microsoft.com/office/2006/metadata/properties" xmlns:ns3="621be089-6e8c-4783-a39d-19ee964a656b" targetNamespace="http://schemas.microsoft.com/office/2006/metadata/properties" ma:root="true" ma:fieldsID="a29fc665565cd242da4eef23e06caca7" ns3:_="">
    <xsd:import namespace="621be089-6e8c-4783-a39d-19ee964a656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be089-6e8c-4783-a39d-19ee964a65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0F51DD-093D-4304-8F72-A5B921332D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1be089-6e8c-4783-a39d-19ee964a65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9AD602-9222-46E3-BA77-0BFEEF8290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A50833-E230-4B02-BF7C-3D1A2FFB9DC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19222 LKI - Power Point_KOR02</Template>
  <TotalTime>208</TotalTime>
  <Words>259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Eva Kristin Hedetoft</dc:creator>
  <cp:lastModifiedBy>Mathilde Storgård Bek</cp:lastModifiedBy>
  <cp:revision>25</cp:revision>
  <dcterms:created xsi:type="dcterms:W3CDTF">2019-10-21T11:28:08Z</dcterms:created>
  <dcterms:modified xsi:type="dcterms:W3CDTF">2020-07-30T11:13:30Z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2017-09-01T00:00:00Z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2017-09-01T00:00:00Z</vt:filetime>
  </property>
  <property fmtid="{D5CDD505-2E9C-101B-9397-08002B2CF9AE}" pid="5" name="ContentTypeId">
    <vt:lpwstr>0x010100418A654D8BA9424491A80CB691AC9891</vt:lpwstr>
  </property>
</Properties>
</file>