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339" r:id="rId3"/>
    <p:sldId id="340" r:id="rId4"/>
    <p:sldId id="348" r:id="rId5"/>
    <p:sldId id="343" r:id="rId6"/>
    <p:sldId id="349" r:id="rId7"/>
    <p:sldId id="345" r:id="rId8"/>
  </p:sldIdLst>
  <p:sldSz cx="9144000" cy="6858000" type="screen4x3"/>
  <p:notesSz cx="6797675" cy="9928225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45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499" autoAdjust="0"/>
  </p:normalViewPr>
  <p:slideViewPr>
    <p:cSldViewPr>
      <p:cViewPr varScale="1">
        <p:scale>
          <a:sx n="91" d="100"/>
          <a:sy n="91" d="100"/>
        </p:scale>
        <p:origin x="822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135" d="100"/>
          <a:sy n="135" d="100"/>
        </p:scale>
        <p:origin x="-1014" y="-78"/>
      </p:cViewPr>
      <p:guideLst>
        <p:guide orient="horz" pos="3128"/>
        <p:guide pos="21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50838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80A34F-ECFB-4E21-899F-88B44887CF68}" type="datetimeFigureOut">
              <a:rPr lang="da-DK" smtClean="0"/>
              <a:t>18-04-2018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2" y="942951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3"/>
          </p:nvPr>
        </p:nvSpPr>
        <p:spPr>
          <a:xfrm>
            <a:off x="3850838" y="942951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F3D42-DA26-4FC7-8AE5-62BAD1856A11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04814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0838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B75FB0-8307-48F8-B6B1-22C34491C6F1}" type="datetimeFigureOut">
              <a:rPr lang="da-DK" smtClean="0"/>
              <a:t>18-04-2018</a:t>
            </a:fld>
            <a:endParaRPr lang="da-DK" dirty="0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2" y="942951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0838" y="9429516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A61C61-EBFE-40FB-A670-232F0A4CF0BF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42088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Moderator introducerer</a:t>
            </a:r>
            <a:r>
              <a:rPr lang="da-DK" baseline="0" dirty="0"/>
              <a:t> jer kort.  I kan selv vælge om I vil sige mere end det hun gør.</a:t>
            </a:r>
          </a:p>
          <a:p>
            <a:endParaRPr lang="da-DK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="1" baseline="0" dirty="0"/>
              <a:t>Generelt for oplægget: </a:t>
            </a:r>
            <a:r>
              <a:rPr lang="da-DK" dirty="0"/>
              <a:t>HUSK at målet er læring, vidensdeling og sparring. Det giver værdi både at lufte sølvtøjet og vasketøjet – dvs. del både succeser og det som ikke fungerer for jer. </a:t>
            </a:r>
          </a:p>
          <a:p>
            <a:endParaRPr lang="da-DK" baseline="0" dirty="0"/>
          </a:p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1C61-EBFE-40FB-A670-232F0A4CF0BF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375025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Indsæt her jeres overordnede mål, jeres resultatindikator(er) og jeres procesindikator(er)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1C61-EBFE-40FB-A670-232F0A4CF0BF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82713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Indsæt Driverdiagram. Driverdiagrammet viser hvilke primære og sekundære drivere, og hvilke handlinger/indsatser som kan bidrage til at nå målet. Det er handlingerne/indsatserne, som man tester vha. PDSA cirklen. Det er sjældent at man kan arbejde med alle handlinger/indsatser på samme tid, ofte udvælger man den eller de som man mener giver størst udbytte eller som er nemmest at få til at lykkes. I kan </a:t>
            </a:r>
            <a:r>
              <a:rPr lang="da-DK" dirty="0" err="1"/>
              <a:t>evt</a:t>
            </a:r>
            <a:r>
              <a:rPr lang="da-DK" dirty="0"/>
              <a:t> markere dem, som I arbejder med nu.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1C61-EBFE-40FB-A670-232F0A4CF0BF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0559196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Vis hinanden hvad I har testet – del en PDSA. Husk også at fortælle hvilken hypotese som I har i forhold til denne PDSA. Uanset om hypotesen bliver </a:t>
            </a:r>
            <a:r>
              <a:rPr lang="da-DK" dirty="0" err="1"/>
              <a:t>be</a:t>
            </a:r>
            <a:r>
              <a:rPr lang="da-DK" dirty="0"/>
              <a:t>- eller afkræftet er den en del af læringen imod at nå målet.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1C61-EBFE-40FB-A670-232F0A4CF0BF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8555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Hvis I har data kan I sætte dem ind her. Ellers kan I fortælle hvordan I har tænkt at indsamle data - fx på jeres procesmål. </a:t>
            </a:r>
          </a:p>
          <a:p>
            <a:r>
              <a:rPr lang="da-DK" dirty="0"/>
              <a:t>Dette kan også være et godt emne til sparring – Få sparring på hvordan andre har lykkes med at indsamle procesdata.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1C61-EBFE-40FB-A670-232F0A4CF0BF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4742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Her kan I skrive om jeres MUSIQ score har givet anledning til af eventuelle ændringer. Også godt sparringsemne.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1C61-EBFE-40FB-A670-232F0A4CF0BF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01851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Her skriver I hvad I ønsker, at de andre teams skal give jer sparring på. HUSK: Det giver værdi både at lufte sølvtøjet og vasketøjet – dvs. del både succeser og det som ikke fungerer. </a:t>
            </a:r>
          </a:p>
          <a:p>
            <a:r>
              <a:rPr lang="da-DK" dirty="0"/>
              <a:t>Det er muligt at sparringsteamene kan se andre dilemmaer under jeres præsentation, som de også drøfter. 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A61C61-EBFE-40FB-A670-232F0A4CF0BF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09725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led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1066800" y="1066800"/>
            <a:ext cx="6705600" cy="1600200"/>
          </a:xfrm>
          <a:prstGeom prst="rect">
            <a:avLst/>
          </a:prstGeom>
        </p:spPr>
        <p:txBody>
          <a:bodyPr/>
          <a:lstStyle>
            <a:lvl1pPr>
              <a:defRPr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pic>
        <p:nvPicPr>
          <p:cNvPr id="13" name="Billed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17015"/>
            <a:ext cx="4927226" cy="664785"/>
          </a:xfrm>
          <a:prstGeom prst="rect">
            <a:avLst/>
          </a:prstGeom>
        </p:spPr>
      </p:pic>
      <p:pic>
        <p:nvPicPr>
          <p:cNvPr id="14" name="Billed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399" y="0"/>
            <a:ext cx="1670099" cy="1180177"/>
          </a:xfrm>
          <a:prstGeom prst="rect">
            <a:avLst/>
          </a:prstGeom>
        </p:spPr>
      </p:pic>
      <p:sp>
        <p:nvSpPr>
          <p:cNvPr id="3" name="Pladsholder til indhold 2"/>
          <p:cNvSpPr>
            <a:spLocks noGrp="1"/>
          </p:cNvSpPr>
          <p:nvPr>
            <p:ph sz="quarter" idx="11"/>
          </p:nvPr>
        </p:nvSpPr>
        <p:spPr>
          <a:xfrm>
            <a:off x="7924800" y="685800"/>
            <a:ext cx="914400" cy="914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a-DK" dirty="0"/>
              <a:t>Klik for at redigere i master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 dirty="0"/>
              <a:t>vedr. </a:t>
            </a:r>
            <a:r>
              <a:rPr lang="da-DK" spc="-15" dirty="0"/>
              <a:t>rationel anvendelse </a:t>
            </a:r>
            <a:r>
              <a:rPr lang="da-DK" spc="-10" dirty="0"/>
              <a:t>af </a:t>
            </a:r>
            <a:r>
              <a:rPr lang="da-DK" spc="-15" dirty="0"/>
              <a:t>antibiotika </a:t>
            </a:r>
            <a:r>
              <a:rPr lang="da-DK" spc="-10" dirty="0"/>
              <a:t>(LKT</a:t>
            </a:r>
            <a:r>
              <a:rPr lang="da-DK" spc="-105" dirty="0"/>
              <a:t> </a:t>
            </a:r>
            <a:r>
              <a:rPr lang="da-DK" spc="-15" dirty="0"/>
              <a:t>Antibiotika)</a:t>
            </a:r>
          </a:p>
        </p:txBody>
      </p:sp>
      <p:sp>
        <p:nvSpPr>
          <p:cNvPr id="8" name="object 2"/>
          <p:cNvSpPr/>
          <p:nvPr userDrawn="1"/>
        </p:nvSpPr>
        <p:spPr>
          <a:xfrm>
            <a:off x="6908462" y="5229002"/>
            <a:ext cx="2235835" cy="1629410"/>
          </a:xfrm>
          <a:custGeom>
            <a:avLst/>
            <a:gdLst/>
            <a:ahLst/>
            <a:cxnLst/>
            <a:rect l="l" t="t" r="r" b="b"/>
            <a:pathLst>
              <a:path w="2235834" h="1629409">
                <a:moveTo>
                  <a:pt x="2135331" y="0"/>
                </a:moveTo>
                <a:lnTo>
                  <a:pt x="2092003" y="464"/>
                </a:lnTo>
                <a:lnTo>
                  <a:pt x="2048603" y="1949"/>
                </a:lnTo>
                <a:lnTo>
                  <a:pt x="2005148" y="4449"/>
                </a:lnTo>
                <a:lnTo>
                  <a:pt x="1961653" y="7961"/>
                </a:lnTo>
                <a:lnTo>
                  <a:pt x="1918136" y="12479"/>
                </a:lnTo>
                <a:lnTo>
                  <a:pt x="1874614" y="17999"/>
                </a:lnTo>
                <a:lnTo>
                  <a:pt x="1831103" y="24515"/>
                </a:lnTo>
                <a:lnTo>
                  <a:pt x="1787621" y="32025"/>
                </a:lnTo>
                <a:lnTo>
                  <a:pt x="1744182" y="40522"/>
                </a:lnTo>
                <a:lnTo>
                  <a:pt x="1700806" y="50003"/>
                </a:lnTo>
                <a:lnTo>
                  <a:pt x="1657507" y="60462"/>
                </a:lnTo>
                <a:lnTo>
                  <a:pt x="1614303" y="71896"/>
                </a:lnTo>
                <a:lnTo>
                  <a:pt x="1571211" y="84299"/>
                </a:lnTo>
                <a:lnTo>
                  <a:pt x="1528246" y="97667"/>
                </a:lnTo>
                <a:lnTo>
                  <a:pt x="1485427" y="111995"/>
                </a:lnTo>
                <a:lnTo>
                  <a:pt x="1442769" y="127279"/>
                </a:lnTo>
                <a:lnTo>
                  <a:pt x="1400289" y="143514"/>
                </a:lnTo>
                <a:lnTo>
                  <a:pt x="1358005" y="160695"/>
                </a:lnTo>
                <a:lnTo>
                  <a:pt x="1315932" y="178818"/>
                </a:lnTo>
                <a:lnTo>
                  <a:pt x="1274087" y="197878"/>
                </a:lnTo>
                <a:lnTo>
                  <a:pt x="1232488" y="217871"/>
                </a:lnTo>
                <a:lnTo>
                  <a:pt x="1191150" y="238792"/>
                </a:lnTo>
                <a:lnTo>
                  <a:pt x="1150091" y="260637"/>
                </a:lnTo>
                <a:lnTo>
                  <a:pt x="1109326" y="283400"/>
                </a:lnTo>
                <a:lnTo>
                  <a:pt x="1068874" y="307077"/>
                </a:lnTo>
                <a:lnTo>
                  <a:pt x="1028750" y="331664"/>
                </a:lnTo>
                <a:lnTo>
                  <a:pt x="988972" y="357155"/>
                </a:lnTo>
                <a:lnTo>
                  <a:pt x="949555" y="383547"/>
                </a:lnTo>
                <a:lnTo>
                  <a:pt x="910517" y="410835"/>
                </a:lnTo>
                <a:lnTo>
                  <a:pt x="871874" y="439014"/>
                </a:lnTo>
                <a:lnTo>
                  <a:pt x="833644" y="468079"/>
                </a:lnTo>
                <a:lnTo>
                  <a:pt x="795842" y="498026"/>
                </a:lnTo>
                <a:lnTo>
                  <a:pt x="758485" y="528851"/>
                </a:lnTo>
                <a:lnTo>
                  <a:pt x="721591" y="560548"/>
                </a:lnTo>
                <a:lnTo>
                  <a:pt x="685176" y="593113"/>
                </a:lnTo>
                <a:lnTo>
                  <a:pt x="649256" y="626541"/>
                </a:lnTo>
                <a:lnTo>
                  <a:pt x="613848" y="660828"/>
                </a:lnTo>
                <a:lnTo>
                  <a:pt x="578969" y="695970"/>
                </a:lnTo>
                <a:lnTo>
                  <a:pt x="544636" y="731961"/>
                </a:lnTo>
                <a:lnTo>
                  <a:pt x="510865" y="768797"/>
                </a:lnTo>
                <a:lnTo>
                  <a:pt x="477674" y="806473"/>
                </a:lnTo>
                <a:lnTo>
                  <a:pt x="445077" y="844985"/>
                </a:lnTo>
                <a:lnTo>
                  <a:pt x="413094" y="884328"/>
                </a:lnTo>
                <a:lnTo>
                  <a:pt x="381739" y="924498"/>
                </a:lnTo>
                <a:lnTo>
                  <a:pt x="351030" y="965489"/>
                </a:lnTo>
                <a:lnTo>
                  <a:pt x="320984" y="1007298"/>
                </a:lnTo>
                <a:lnTo>
                  <a:pt x="291617" y="1049920"/>
                </a:lnTo>
                <a:lnTo>
                  <a:pt x="263100" y="1093114"/>
                </a:lnTo>
                <a:lnTo>
                  <a:pt x="235592" y="1136634"/>
                </a:lnTo>
                <a:lnTo>
                  <a:pt x="209089" y="1180463"/>
                </a:lnTo>
                <a:lnTo>
                  <a:pt x="183590" y="1224582"/>
                </a:lnTo>
                <a:lnTo>
                  <a:pt x="159093" y="1268975"/>
                </a:lnTo>
                <a:lnTo>
                  <a:pt x="135596" y="1313624"/>
                </a:lnTo>
                <a:lnTo>
                  <a:pt x="113097" y="1358512"/>
                </a:lnTo>
                <a:lnTo>
                  <a:pt x="91595" y="1403623"/>
                </a:lnTo>
                <a:lnTo>
                  <a:pt x="71086" y="1448938"/>
                </a:lnTo>
                <a:lnTo>
                  <a:pt x="51569" y="1494442"/>
                </a:lnTo>
                <a:lnTo>
                  <a:pt x="33043" y="1540115"/>
                </a:lnTo>
                <a:lnTo>
                  <a:pt x="15504" y="1585942"/>
                </a:lnTo>
                <a:lnTo>
                  <a:pt x="0" y="1628996"/>
                </a:lnTo>
                <a:lnTo>
                  <a:pt x="2235538" y="1628996"/>
                </a:lnTo>
                <a:lnTo>
                  <a:pt x="2235538" y="2993"/>
                </a:lnTo>
                <a:lnTo>
                  <a:pt x="2221704" y="2149"/>
                </a:lnTo>
                <a:lnTo>
                  <a:pt x="2178571" y="560"/>
                </a:lnTo>
                <a:lnTo>
                  <a:pt x="2135331" y="0"/>
                </a:lnTo>
                <a:close/>
              </a:path>
            </a:pathLst>
          </a:custGeom>
          <a:solidFill>
            <a:srgbClr val="E84615"/>
          </a:solidFill>
        </p:spPr>
        <p:txBody>
          <a:bodyPr wrap="square" lIns="0" tIns="0" rIns="0" bIns="0" rtlCol="0"/>
          <a:lstStyle/>
          <a:p>
            <a:endParaRPr lang="da-DK" dirty="0"/>
          </a:p>
        </p:txBody>
      </p:sp>
      <p:sp>
        <p:nvSpPr>
          <p:cNvPr id="9" name="object 3"/>
          <p:cNvSpPr/>
          <p:nvPr userDrawn="1"/>
        </p:nvSpPr>
        <p:spPr>
          <a:xfrm>
            <a:off x="4705546" y="5229004"/>
            <a:ext cx="3822065" cy="1629410"/>
          </a:xfrm>
          <a:custGeom>
            <a:avLst/>
            <a:gdLst/>
            <a:ahLst/>
            <a:cxnLst/>
            <a:rect l="l" t="t" r="r" b="b"/>
            <a:pathLst>
              <a:path w="3822065" h="1629409">
                <a:moveTo>
                  <a:pt x="2135331" y="0"/>
                </a:moveTo>
                <a:lnTo>
                  <a:pt x="2092003" y="464"/>
                </a:lnTo>
                <a:lnTo>
                  <a:pt x="2048603" y="1949"/>
                </a:lnTo>
                <a:lnTo>
                  <a:pt x="2005147" y="4449"/>
                </a:lnTo>
                <a:lnTo>
                  <a:pt x="1961653" y="7961"/>
                </a:lnTo>
                <a:lnTo>
                  <a:pt x="1918136" y="12479"/>
                </a:lnTo>
                <a:lnTo>
                  <a:pt x="1874614" y="17999"/>
                </a:lnTo>
                <a:lnTo>
                  <a:pt x="1831103" y="24515"/>
                </a:lnTo>
                <a:lnTo>
                  <a:pt x="1787620" y="32025"/>
                </a:lnTo>
                <a:lnTo>
                  <a:pt x="1744182" y="40522"/>
                </a:lnTo>
                <a:lnTo>
                  <a:pt x="1700805" y="50003"/>
                </a:lnTo>
                <a:lnTo>
                  <a:pt x="1657507" y="60462"/>
                </a:lnTo>
                <a:lnTo>
                  <a:pt x="1614303" y="71896"/>
                </a:lnTo>
                <a:lnTo>
                  <a:pt x="1571210" y="84299"/>
                </a:lnTo>
                <a:lnTo>
                  <a:pt x="1528246" y="97667"/>
                </a:lnTo>
                <a:lnTo>
                  <a:pt x="1485427" y="111995"/>
                </a:lnTo>
                <a:lnTo>
                  <a:pt x="1442769" y="127279"/>
                </a:lnTo>
                <a:lnTo>
                  <a:pt x="1400289" y="143514"/>
                </a:lnTo>
                <a:lnTo>
                  <a:pt x="1358004" y="160695"/>
                </a:lnTo>
                <a:lnTo>
                  <a:pt x="1315931" y="178818"/>
                </a:lnTo>
                <a:lnTo>
                  <a:pt x="1274087" y="197878"/>
                </a:lnTo>
                <a:lnTo>
                  <a:pt x="1232487" y="217871"/>
                </a:lnTo>
                <a:lnTo>
                  <a:pt x="1191149" y="238792"/>
                </a:lnTo>
                <a:lnTo>
                  <a:pt x="1150090" y="260637"/>
                </a:lnTo>
                <a:lnTo>
                  <a:pt x="1109326" y="283400"/>
                </a:lnTo>
                <a:lnTo>
                  <a:pt x="1068874" y="307077"/>
                </a:lnTo>
                <a:lnTo>
                  <a:pt x="1028750" y="331664"/>
                </a:lnTo>
                <a:lnTo>
                  <a:pt x="988971" y="357155"/>
                </a:lnTo>
                <a:lnTo>
                  <a:pt x="949555" y="383547"/>
                </a:lnTo>
                <a:lnTo>
                  <a:pt x="910517" y="410835"/>
                </a:lnTo>
                <a:lnTo>
                  <a:pt x="871874" y="439014"/>
                </a:lnTo>
                <a:lnTo>
                  <a:pt x="833643" y="468079"/>
                </a:lnTo>
                <a:lnTo>
                  <a:pt x="795842" y="498026"/>
                </a:lnTo>
                <a:lnTo>
                  <a:pt x="758485" y="528851"/>
                </a:lnTo>
                <a:lnTo>
                  <a:pt x="721591" y="560548"/>
                </a:lnTo>
                <a:lnTo>
                  <a:pt x="685175" y="593113"/>
                </a:lnTo>
                <a:lnTo>
                  <a:pt x="649255" y="626541"/>
                </a:lnTo>
                <a:lnTo>
                  <a:pt x="613848" y="660828"/>
                </a:lnTo>
                <a:lnTo>
                  <a:pt x="578969" y="695970"/>
                </a:lnTo>
                <a:lnTo>
                  <a:pt x="544636" y="731961"/>
                </a:lnTo>
                <a:lnTo>
                  <a:pt x="510865" y="768797"/>
                </a:lnTo>
                <a:lnTo>
                  <a:pt x="477673" y="806473"/>
                </a:lnTo>
                <a:lnTo>
                  <a:pt x="445077" y="844985"/>
                </a:lnTo>
                <a:lnTo>
                  <a:pt x="413093" y="884328"/>
                </a:lnTo>
                <a:lnTo>
                  <a:pt x="381739" y="924498"/>
                </a:lnTo>
                <a:lnTo>
                  <a:pt x="351030" y="965489"/>
                </a:lnTo>
                <a:lnTo>
                  <a:pt x="320984" y="1007298"/>
                </a:lnTo>
                <a:lnTo>
                  <a:pt x="291617" y="1049920"/>
                </a:lnTo>
                <a:lnTo>
                  <a:pt x="263100" y="1093114"/>
                </a:lnTo>
                <a:lnTo>
                  <a:pt x="235591" y="1136634"/>
                </a:lnTo>
                <a:lnTo>
                  <a:pt x="209088" y="1180463"/>
                </a:lnTo>
                <a:lnTo>
                  <a:pt x="183590" y="1224582"/>
                </a:lnTo>
                <a:lnTo>
                  <a:pt x="159093" y="1268975"/>
                </a:lnTo>
                <a:lnTo>
                  <a:pt x="135596" y="1313624"/>
                </a:lnTo>
                <a:lnTo>
                  <a:pt x="113097" y="1358512"/>
                </a:lnTo>
                <a:lnTo>
                  <a:pt x="91594" y="1403623"/>
                </a:lnTo>
                <a:lnTo>
                  <a:pt x="71085" y="1448938"/>
                </a:lnTo>
                <a:lnTo>
                  <a:pt x="51569" y="1494442"/>
                </a:lnTo>
                <a:lnTo>
                  <a:pt x="33042" y="1540115"/>
                </a:lnTo>
                <a:lnTo>
                  <a:pt x="15504" y="1585942"/>
                </a:lnTo>
                <a:lnTo>
                  <a:pt x="0" y="1628995"/>
                </a:lnTo>
                <a:lnTo>
                  <a:pt x="3821514" y="1628995"/>
                </a:lnTo>
                <a:lnTo>
                  <a:pt x="3814525" y="1555959"/>
                </a:lnTo>
                <a:lnTo>
                  <a:pt x="3808942" y="1511618"/>
                </a:lnTo>
                <a:lnTo>
                  <a:pt x="3802420" y="1467554"/>
                </a:lnTo>
                <a:lnTo>
                  <a:pt x="3794961" y="1423785"/>
                </a:lnTo>
                <a:lnTo>
                  <a:pt x="3786567" y="1380326"/>
                </a:lnTo>
                <a:lnTo>
                  <a:pt x="3777241" y="1337197"/>
                </a:lnTo>
                <a:lnTo>
                  <a:pt x="3766984" y="1294413"/>
                </a:lnTo>
                <a:lnTo>
                  <a:pt x="3755798" y="1251993"/>
                </a:lnTo>
                <a:lnTo>
                  <a:pt x="3743686" y="1209953"/>
                </a:lnTo>
                <a:lnTo>
                  <a:pt x="3730648" y="1168310"/>
                </a:lnTo>
                <a:lnTo>
                  <a:pt x="3716688" y="1127082"/>
                </a:lnTo>
                <a:lnTo>
                  <a:pt x="3701807" y="1086286"/>
                </a:lnTo>
                <a:lnTo>
                  <a:pt x="3686007" y="1045939"/>
                </a:lnTo>
                <a:lnTo>
                  <a:pt x="3669290" y="1006058"/>
                </a:lnTo>
                <a:lnTo>
                  <a:pt x="3651658" y="966661"/>
                </a:lnTo>
                <a:lnTo>
                  <a:pt x="3633113" y="927765"/>
                </a:lnTo>
                <a:lnTo>
                  <a:pt x="3613657" y="889387"/>
                </a:lnTo>
                <a:lnTo>
                  <a:pt x="3593292" y="851544"/>
                </a:lnTo>
                <a:lnTo>
                  <a:pt x="3572020" y="814253"/>
                </a:lnTo>
                <a:lnTo>
                  <a:pt x="3549843" y="777532"/>
                </a:lnTo>
                <a:lnTo>
                  <a:pt x="3526763" y="741398"/>
                </a:lnTo>
                <a:lnTo>
                  <a:pt x="3502782" y="705868"/>
                </a:lnTo>
                <a:lnTo>
                  <a:pt x="3477901" y="670959"/>
                </a:lnTo>
                <a:lnTo>
                  <a:pt x="3452124" y="636688"/>
                </a:lnTo>
                <a:lnTo>
                  <a:pt x="3425452" y="603074"/>
                </a:lnTo>
                <a:lnTo>
                  <a:pt x="3397886" y="570132"/>
                </a:lnTo>
                <a:lnTo>
                  <a:pt x="3369429" y="537880"/>
                </a:lnTo>
                <a:lnTo>
                  <a:pt x="3340083" y="506335"/>
                </a:lnTo>
                <a:lnTo>
                  <a:pt x="3309849" y="475515"/>
                </a:lnTo>
                <a:lnTo>
                  <a:pt x="3278731" y="445437"/>
                </a:lnTo>
                <a:lnTo>
                  <a:pt x="3246729" y="416117"/>
                </a:lnTo>
                <a:lnTo>
                  <a:pt x="3213846" y="387574"/>
                </a:lnTo>
                <a:lnTo>
                  <a:pt x="3180083" y="359824"/>
                </a:lnTo>
                <a:lnTo>
                  <a:pt x="3145443" y="332884"/>
                </a:lnTo>
                <a:lnTo>
                  <a:pt x="3109928" y="306773"/>
                </a:lnTo>
                <a:lnTo>
                  <a:pt x="3073539" y="281506"/>
                </a:lnTo>
                <a:lnTo>
                  <a:pt x="3036481" y="257232"/>
                </a:lnTo>
                <a:lnTo>
                  <a:pt x="2998966" y="234085"/>
                </a:lnTo>
                <a:lnTo>
                  <a:pt x="2961012" y="212059"/>
                </a:lnTo>
                <a:lnTo>
                  <a:pt x="2922634" y="191150"/>
                </a:lnTo>
                <a:lnTo>
                  <a:pt x="2883851" y="171354"/>
                </a:lnTo>
                <a:lnTo>
                  <a:pt x="2844678" y="152666"/>
                </a:lnTo>
                <a:lnTo>
                  <a:pt x="2805133" y="135081"/>
                </a:lnTo>
                <a:lnTo>
                  <a:pt x="2765231" y="118595"/>
                </a:lnTo>
                <a:lnTo>
                  <a:pt x="2724990" y="103202"/>
                </a:lnTo>
                <a:lnTo>
                  <a:pt x="2684426" y="88899"/>
                </a:lnTo>
                <a:lnTo>
                  <a:pt x="2643557" y="75681"/>
                </a:lnTo>
                <a:lnTo>
                  <a:pt x="2602398" y="63543"/>
                </a:lnTo>
                <a:lnTo>
                  <a:pt x="2560966" y="52481"/>
                </a:lnTo>
                <a:lnTo>
                  <a:pt x="2519278" y="42489"/>
                </a:lnTo>
                <a:lnTo>
                  <a:pt x="2477352" y="33564"/>
                </a:lnTo>
                <a:lnTo>
                  <a:pt x="2435203" y="25701"/>
                </a:lnTo>
                <a:lnTo>
                  <a:pt x="2392848" y="18895"/>
                </a:lnTo>
                <a:lnTo>
                  <a:pt x="2350303" y="13141"/>
                </a:lnTo>
                <a:lnTo>
                  <a:pt x="2307587" y="8436"/>
                </a:lnTo>
                <a:lnTo>
                  <a:pt x="2264715" y="4773"/>
                </a:lnTo>
                <a:lnTo>
                  <a:pt x="2221704" y="2149"/>
                </a:lnTo>
                <a:lnTo>
                  <a:pt x="2178570" y="560"/>
                </a:lnTo>
                <a:lnTo>
                  <a:pt x="2135331" y="0"/>
                </a:lnTo>
                <a:close/>
              </a:path>
            </a:pathLst>
          </a:custGeom>
          <a:solidFill>
            <a:srgbClr val="CEE7DC"/>
          </a:solidFill>
        </p:spPr>
        <p:txBody>
          <a:bodyPr wrap="square" lIns="0" tIns="0" rIns="0" bIns="0" rtlCol="0"/>
          <a:lstStyle/>
          <a:p>
            <a:endParaRPr lang="da-DK" dirty="0"/>
          </a:p>
        </p:txBody>
      </p:sp>
      <p:sp>
        <p:nvSpPr>
          <p:cNvPr id="10" name="Pladsholder til diasnummer 15"/>
          <p:cNvSpPr>
            <a:spLocks noGrp="1"/>
          </p:cNvSpPr>
          <p:nvPr>
            <p:ph type="sldNum" sz="quarter" idx="4"/>
          </p:nvPr>
        </p:nvSpPr>
        <p:spPr>
          <a:xfrm>
            <a:off x="381000" y="64166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28CFA84A-B79B-421F-8F64-964F28A0E8EA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10"/>
          </p:nvPr>
        </p:nvSpPr>
        <p:spPr>
          <a:xfrm>
            <a:off x="762000" y="762000"/>
            <a:ext cx="6629400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/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9" name="Pladsholder til tekst 18"/>
          <p:cNvSpPr>
            <a:spLocks noGrp="1"/>
          </p:cNvSpPr>
          <p:nvPr>
            <p:ph type="body" sz="quarter" idx="11"/>
          </p:nvPr>
        </p:nvSpPr>
        <p:spPr>
          <a:xfrm>
            <a:off x="762000" y="1752600"/>
            <a:ext cx="3276600" cy="381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  <a:lvl2pPr marL="0">
              <a:defRPr/>
            </a:lvl2pPr>
            <a:lvl3pPr marL="360000" indent="-285750">
              <a:buFont typeface="Arial" panose="020B0604020202020204" pitchFamily="34" charset="0"/>
              <a:buChar char="•"/>
              <a:defRPr/>
            </a:lvl3pPr>
            <a:lvl4pPr marL="72000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21" name="Pladsholder til tekst 20"/>
          <p:cNvSpPr>
            <a:spLocks noGrp="1"/>
          </p:cNvSpPr>
          <p:nvPr>
            <p:ph type="body" sz="quarter" idx="12"/>
          </p:nvPr>
        </p:nvSpPr>
        <p:spPr>
          <a:xfrm>
            <a:off x="762000" y="2133600"/>
            <a:ext cx="6146462" cy="2971800"/>
          </a:xfrm>
          <a:prstGeom prst="rect">
            <a:avLst/>
          </a:prstGeom>
        </p:spPr>
        <p:txBody>
          <a:bodyPr/>
          <a:lstStyle>
            <a:lvl1pPr marL="285750" indent="-285750">
              <a:spcBef>
                <a:spcPts val="600"/>
              </a:spcBef>
              <a:buFont typeface="Arial" panose="020B0604020202020204" pitchFamily="34" charset="0"/>
              <a:buChar char="•"/>
              <a:defRPr sz="1800" b="0">
                <a:solidFill>
                  <a:srgbClr val="38454D"/>
                </a:solidFill>
              </a:defRPr>
            </a:lvl1pPr>
            <a:lvl2pPr marL="457200" marR="0" indent="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>
                <a:solidFill>
                  <a:srgbClr val="38454D"/>
                </a:solidFill>
              </a:defRPr>
            </a:lvl2pPr>
            <a:lvl3pPr>
              <a:defRPr b="0">
                <a:solidFill>
                  <a:srgbClr val="38454D"/>
                </a:solidFill>
              </a:defRPr>
            </a:lvl3pPr>
            <a:lvl4pPr>
              <a:defRPr b="0">
                <a:solidFill>
                  <a:srgbClr val="38454D"/>
                </a:solidFill>
              </a:defRPr>
            </a:lvl4pPr>
            <a:lvl5pPr>
              <a:defRPr b="0"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</a:t>
            </a:r>
            <a:r>
              <a:rPr lang="da-DK"/>
              <a:t>i master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600" b="0" i="0" u="none" strike="noStrike" kern="0" cap="none" spc="0" normalizeH="0" baseline="0" noProof="0">
                <a:ln>
                  <a:noFill/>
                </a:ln>
                <a:solidFill>
                  <a:srgbClr val="38454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Master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a-DK" sz="1600" b="0" i="0" u="none" strike="noStrike" kern="0" cap="none" spc="0" normalizeH="0" baseline="0" noProof="0">
                <a:ln>
                  <a:noFill/>
                </a:ln>
                <a:solidFill>
                  <a:srgbClr val="38454D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..</a:t>
            </a:r>
          </a:p>
          <a:p>
            <a:pPr marL="742950" marR="0" lvl="1" indent="-285750" defTabSz="91440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a-DK"/>
          </a:p>
          <a:p>
            <a:pPr lvl="0"/>
            <a:endParaRPr lang="da-DK"/>
          </a:p>
          <a:p>
            <a:pPr lvl="0"/>
            <a:endParaRPr lang="da-DK" dirty="0"/>
          </a:p>
        </p:txBody>
      </p:sp>
      <p:pic>
        <p:nvPicPr>
          <p:cNvPr id="12" name="Picture 2" descr="C:\Users\alyn0018\AppData\Local\Microsoft\Windows\Temporary Internet Files\Content.Outlook\PFSL99YV\læring-og-kvaliteam-LOGO-sort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72200"/>
            <a:ext cx="1133822" cy="54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 dirty="0"/>
              <a:t>vedr. </a:t>
            </a:r>
            <a:r>
              <a:rPr lang="da-DK" spc="-15" dirty="0"/>
              <a:t>rationel anvendelse </a:t>
            </a:r>
            <a:r>
              <a:rPr lang="da-DK" spc="-10" dirty="0"/>
              <a:t>af </a:t>
            </a:r>
            <a:r>
              <a:rPr lang="da-DK" spc="-15" dirty="0"/>
              <a:t>antibiotika </a:t>
            </a:r>
            <a:r>
              <a:rPr lang="da-DK" spc="-10" dirty="0"/>
              <a:t>(LKT</a:t>
            </a:r>
            <a:r>
              <a:rPr lang="da-DK" spc="-105" dirty="0"/>
              <a:t> </a:t>
            </a:r>
            <a:r>
              <a:rPr lang="da-DK" spc="-15" dirty="0"/>
              <a:t>Antibiotika)</a:t>
            </a:r>
          </a:p>
        </p:txBody>
      </p:sp>
      <p:sp>
        <p:nvSpPr>
          <p:cNvPr id="11" name="Pladsholder til tekst 10"/>
          <p:cNvSpPr>
            <a:spLocks noGrp="1"/>
          </p:cNvSpPr>
          <p:nvPr>
            <p:ph type="body" sz="quarter" idx="10"/>
          </p:nvPr>
        </p:nvSpPr>
        <p:spPr>
          <a:xfrm>
            <a:off x="762000" y="762000"/>
            <a:ext cx="7467600" cy="914400"/>
          </a:xfrm>
          <a:prstGeom prst="rect">
            <a:avLst/>
          </a:prstGeom>
        </p:spPr>
        <p:txBody>
          <a:bodyPr/>
          <a:lstStyle>
            <a:lvl1pPr>
              <a:defRPr sz="2800" cap="all" baseline="0">
                <a:solidFill>
                  <a:srgbClr val="38454D"/>
                </a:solidFill>
              </a:defRPr>
            </a:lvl1pPr>
            <a:lvl2pPr>
              <a:defRPr>
                <a:solidFill>
                  <a:srgbClr val="38454D"/>
                </a:solidFill>
              </a:defRPr>
            </a:lvl2pPr>
            <a:lvl3pPr>
              <a:defRPr>
                <a:solidFill>
                  <a:srgbClr val="38454D"/>
                </a:solidFill>
              </a:defRPr>
            </a:lvl3pPr>
            <a:lvl4pPr>
              <a:defRPr>
                <a:solidFill>
                  <a:srgbClr val="38454D"/>
                </a:solidFill>
              </a:defRPr>
            </a:lvl4pPr>
            <a:lvl5pPr>
              <a:defRPr>
                <a:solidFill>
                  <a:srgbClr val="38454D"/>
                </a:solidFill>
              </a:defRPr>
            </a:lvl5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3" name="Pladsholder til tekst 12"/>
          <p:cNvSpPr>
            <a:spLocks noGrp="1"/>
          </p:cNvSpPr>
          <p:nvPr>
            <p:ph type="body" sz="quarter" idx="11"/>
          </p:nvPr>
        </p:nvSpPr>
        <p:spPr>
          <a:xfrm>
            <a:off x="762000" y="1752600"/>
            <a:ext cx="3276600" cy="5334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8454D"/>
                </a:solidFill>
              </a:defRPr>
            </a:lvl1pPr>
          </a:lstStyle>
          <a:p>
            <a:pPr lvl="0"/>
            <a:r>
              <a:rPr lang="da-DK" dirty="0"/>
              <a:t>Klik for at redigere i master</a:t>
            </a:r>
          </a:p>
        </p:txBody>
      </p:sp>
      <p:sp>
        <p:nvSpPr>
          <p:cNvPr id="15" name="Pladsholder til tekst 14"/>
          <p:cNvSpPr>
            <a:spLocks noGrp="1"/>
          </p:cNvSpPr>
          <p:nvPr>
            <p:ph type="body" sz="quarter" idx="12"/>
          </p:nvPr>
        </p:nvSpPr>
        <p:spPr>
          <a:xfrm>
            <a:off x="762000" y="2133600"/>
            <a:ext cx="5334000" cy="1143000"/>
          </a:xfrm>
          <a:prstGeom prst="rect">
            <a:avLst/>
          </a:prstGeom>
        </p:spPr>
        <p:txBody>
          <a:bodyPr/>
          <a:lstStyle>
            <a:lvl1pPr marL="360000" indent="-285750">
              <a:buFont typeface="Arial" panose="020B0604020202020204" pitchFamily="34" charset="0"/>
              <a:buChar char="•"/>
              <a:defRPr b="0"/>
            </a:lvl1pPr>
            <a:lvl2pPr marL="360000" indent="-285750">
              <a:buFont typeface="Arial" panose="020B0604020202020204" pitchFamily="34" charset="0"/>
              <a:buChar char="•"/>
              <a:defRPr/>
            </a:lvl2pPr>
          </a:lstStyle>
          <a:p>
            <a:pPr lvl="0"/>
            <a:r>
              <a:rPr lang="da-DK" dirty="0"/>
              <a:t>Klik for at redigere i master</a:t>
            </a:r>
          </a:p>
        </p:txBody>
      </p:sp>
      <p:pic>
        <p:nvPicPr>
          <p:cNvPr id="2" name="Billed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6964" y="2566407"/>
            <a:ext cx="5922276" cy="4291593"/>
          </a:xfrm>
          <a:prstGeom prst="rect">
            <a:avLst/>
          </a:prstGeom>
        </p:spPr>
      </p:pic>
      <p:pic>
        <p:nvPicPr>
          <p:cNvPr id="7" name="Picture 2" descr="C:\Users\alyn0018\AppData\Local\Microsoft\Windows\Temporary Internet Files\Content.Outlook\PFSL99YV\læring-og-kvaliteam-LOGO-sort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6172200"/>
            <a:ext cx="1133822" cy="548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44500" y="6120730"/>
            <a:ext cx="3341370" cy="3200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8F9298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 dirty="0"/>
              <a:t>Nationalt </a:t>
            </a:r>
            <a:r>
              <a:rPr lang="da-DK" spc="-10" dirty="0"/>
              <a:t>lærings- </a:t>
            </a:r>
            <a:r>
              <a:rPr lang="da-DK" spc="-5" dirty="0"/>
              <a:t>og</a:t>
            </a:r>
            <a:r>
              <a:rPr lang="da-DK" spc="-114" dirty="0"/>
              <a:t> </a:t>
            </a:r>
            <a:r>
              <a:rPr lang="da-DK" spc="-15" dirty="0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 dirty="0"/>
              <a:t>vedr. </a:t>
            </a:r>
            <a:r>
              <a:rPr lang="da-DK" spc="-15" dirty="0"/>
              <a:t>rationel anvendelse </a:t>
            </a:r>
            <a:r>
              <a:rPr lang="da-DK" spc="-10" dirty="0"/>
              <a:t>af </a:t>
            </a:r>
            <a:r>
              <a:rPr lang="da-DK" spc="-15" dirty="0"/>
              <a:t>antibiotika </a:t>
            </a:r>
            <a:r>
              <a:rPr lang="da-DK" spc="-10" dirty="0"/>
              <a:t>(LKT</a:t>
            </a:r>
            <a:r>
              <a:rPr lang="da-DK" spc="-105" dirty="0"/>
              <a:t> </a:t>
            </a:r>
            <a:r>
              <a:rPr lang="da-DK" spc="-15" dirty="0"/>
              <a:t>Antibiotika)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hdr="0" dt="0"/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 sz="1400" b="1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144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3716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828800" eaLnBrk="1" hangingPunct="1">
        <a:defRPr sz="1400">
          <a:solidFill>
            <a:srgbClr val="38454D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ekst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Status for LKT projekt</a:t>
            </a:r>
          </a:p>
          <a:p>
            <a:r>
              <a:rPr lang="da-DK" dirty="0"/>
              <a:t>2. læringsseminar d. 21-22 juni 2018</a:t>
            </a:r>
          </a:p>
          <a:p>
            <a:endParaRPr lang="da-DK" dirty="0"/>
          </a:p>
        </p:txBody>
      </p:sp>
      <p:sp>
        <p:nvSpPr>
          <p:cNvPr id="3" name="Pladsholder til tekst 1"/>
          <p:cNvSpPr txBox="1">
            <a:spLocks/>
          </p:cNvSpPr>
          <p:nvPr/>
        </p:nvSpPr>
        <p:spPr>
          <a:xfrm>
            <a:off x="1066800" y="2743200"/>
            <a:ext cx="6781800" cy="1600200"/>
          </a:xfrm>
          <a:prstGeom prst="rect">
            <a:avLst/>
          </a:prstGeom>
        </p:spPr>
        <p:txBody>
          <a:bodyPr/>
          <a:lstStyle>
            <a:lvl1pPr marL="0">
              <a:defRPr sz="3200" b="1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>
              <a:defRPr sz="1400">
                <a:solidFill>
                  <a:srgbClr val="38454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>
              <a:defRPr sz="1400">
                <a:solidFill>
                  <a:srgbClr val="38454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>
              <a:defRPr sz="1400">
                <a:solidFill>
                  <a:srgbClr val="38454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>
              <a:defRPr sz="1400">
                <a:solidFill>
                  <a:srgbClr val="38454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da-DK" sz="2000" dirty="0"/>
              <a:t>Team: xxx </a:t>
            </a:r>
            <a:endParaRPr lang="da-DK" sz="2000" b="0" dirty="0"/>
          </a:p>
        </p:txBody>
      </p:sp>
    </p:spTree>
    <p:extLst>
      <p:ext uri="{BB962C8B-B14F-4D97-AF65-F5344CB8AC3E}">
        <p14:creationId xmlns:p14="http://schemas.microsoft.com/office/powerpoint/2010/main" val="32684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/>
              <a:t>Nationalt </a:t>
            </a:r>
            <a:r>
              <a:rPr lang="da-DK" spc="-10"/>
              <a:t>lærings- </a:t>
            </a:r>
            <a:r>
              <a:rPr lang="da-DK" spc="-5"/>
              <a:t>og</a:t>
            </a:r>
            <a:r>
              <a:rPr lang="da-DK" spc="-114"/>
              <a:t> </a:t>
            </a:r>
            <a:r>
              <a:rPr lang="da-DK" spc="-15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/>
              <a:t>vedr. </a:t>
            </a:r>
            <a:r>
              <a:rPr lang="da-DK" spc="-15"/>
              <a:t>rationel anvendelse </a:t>
            </a:r>
            <a:r>
              <a:rPr lang="da-DK" spc="-10"/>
              <a:t>af </a:t>
            </a:r>
            <a:r>
              <a:rPr lang="da-DK" spc="-15"/>
              <a:t>antibiotika </a:t>
            </a:r>
            <a:r>
              <a:rPr lang="da-DK" spc="-10"/>
              <a:t>(LKT</a:t>
            </a:r>
            <a:r>
              <a:rPr lang="da-DK" spc="-105"/>
              <a:t> </a:t>
            </a:r>
            <a:r>
              <a:rPr lang="da-DK" spc="-15"/>
              <a:t>Antibiotika)</a:t>
            </a:r>
            <a:endParaRPr lang="da-DK" spc="-15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2</a:t>
            </a:fld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753532" y="838200"/>
            <a:ext cx="7476067" cy="914400"/>
          </a:xfrm>
        </p:spPr>
        <p:txBody>
          <a:bodyPr/>
          <a:lstStyle/>
          <a:p>
            <a:r>
              <a:rPr lang="da-DK" sz="2000" dirty="0"/>
              <a:t>Målsætninger og indikatorer</a:t>
            </a:r>
          </a:p>
          <a:p>
            <a:endParaRPr lang="da-DK" sz="2000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761999" y="1295400"/>
            <a:ext cx="7467599" cy="3962400"/>
          </a:xfrm>
        </p:spPr>
        <p:txBody>
          <a:bodyPr/>
          <a:lstStyle/>
          <a:p>
            <a:r>
              <a:rPr lang="da-DK" dirty="0"/>
              <a:t>Overordnede mål</a:t>
            </a:r>
          </a:p>
          <a:p>
            <a:r>
              <a:rPr lang="da-DK" dirty="0"/>
              <a:t>Resultatindikatorer</a:t>
            </a:r>
          </a:p>
          <a:p>
            <a:r>
              <a:rPr lang="da-DK" dirty="0"/>
              <a:t>Procesindikatorer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30941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/>
              <a:t>Nationalt </a:t>
            </a:r>
            <a:r>
              <a:rPr lang="da-DK" spc="-10"/>
              <a:t>lærings- </a:t>
            </a:r>
            <a:r>
              <a:rPr lang="da-DK" spc="-5"/>
              <a:t>og</a:t>
            </a:r>
            <a:r>
              <a:rPr lang="da-DK" spc="-114"/>
              <a:t> </a:t>
            </a:r>
            <a:r>
              <a:rPr lang="da-DK" spc="-15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/>
              <a:t>vedr. </a:t>
            </a:r>
            <a:r>
              <a:rPr lang="da-DK" spc="-15"/>
              <a:t>rationel anvendelse </a:t>
            </a:r>
            <a:r>
              <a:rPr lang="da-DK" spc="-10"/>
              <a:t>af </a:t>
            </a:r>
            <a:r>
              <a:rPr lang="da-DK" spc="-15"/>
              <a:t>antibiotika </a:t>
            </a:r>
            <a:r>
              <a:rPr lang="da-DK" spc="-10"/>
              <a:t>(LKT</a:t>
            </a:r>
            <a:r>
              <a:rPr lang="da-DK" spc="-105"/>
              <a:t> </a:t>
            </a:r>
            <a:r>
              <a:rPr lang="da-DK" spc="-15"/>
              <a:t>Antibiotika)</a:t>
            </a:r>
            <a:endParaRPr lang="da-DK" spc="-15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3</a:t>
            </a:fld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762000" y="762000"/>
            <a:ext cx="7696200" cy="914400"/>
          </a:xfrm>
        </p:spPr>
        <p:txBody>
          <a:bodyPr/>
          <a:lstStyle/>
          <a:p>
            <a:r>
              <a:rPr lang="da-DK" sz="2000" dirty="0"/>
              <a:t>Driverdiagram</a:t>
            </a:r>
          </a:p>
          <a:p>
            <a:endParaRPr lang="da-DK" sz="2000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762000" y="1295400"/>
            <a:ext cx="7848600" cy="3886200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0930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/>
              <a:t>Nationalt </a:t>
            </a:r>
            <a:r>
              <a:rPr lang="da-DK" spc="-10"/>
              <a:t>lærings- </a:t>
            </a:r>
            <a:r>
              <a:rPr lang="da-DK" spc="-5"/>
              <a:t>og</a:t>
            </a:r>
            <a:r>
              <a:rPr lang="da-DK" spc="-114"/>
              <a:t> </a:t>
            </a:r>
            <a:r>
              <a:rPr lang="da-DK" spc="-15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/>
              <a:t>vedr. </a:t>
            </a:r>
            <a:r>
              <a:rPr lang="da-DK" spc="-15"/>
              <a:t>rationel anvendelse </a:t>
            </a:r>
            <a:r>
              <a:rPr lang="da-DK" spc="-10"/>
              <a:t>af </a:t>
            </a:r>
            <a:r>
              <a:rPr lang="da-DK" spc="-15"/>
              <a:t>antibiotika </a:t>
            </a:r>
            <a:r>
              <a:rPr lang="da-DK" spc="-10"/>
              <a:t>(LKT</a:t>
            </a:r>
            <a:r>
              <a:rPr lang="da-DK" spc="-105"/>
              <a:t> </a:t>
            </a:r>
            <a:r>
              <a:rPr lang="da-DK" spc="-15"/>
              <a:t>Antibiotika)</a:t>
            </a:r>
            <a:endParaRPr lang="da-DK" spc="-15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4</a:t>
            </a:fld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sz="2000" dirty="0"/>
              <a:t>PDSA – hvad har vi afprøvet?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762000" y="1295400"/>
            <a:ext cx="7924800" cy="3810000"/>
          </a:xfrm>
        </p:spPr>
        <p:txBody>
          <a:bodyPr/>
          <a:lstStyle/>
          <a:p>
            <a:endParaRPr lang="da-DK" dirty="0"/>
          </a:p>
        </p:txBody>
      </p:sp>
      <p:pic>
        <p:nvPicPr>
          <p:cNvPr id="7" name="Billede 6" descr="cirkel All">
            <a:extLst>
              <a:ext uri="{FF2B5EF4-FFF2-40B4-BE49-F238E27FC236}">
                <a16:creationId xmlns:a16="http://schemas.microsoft.com/office/drawing/2014/main" id="{D1DEF626-612E-438A-8F34-742A0ADEB84E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318106"/>
            <a:ext cx="2035810" cy="195458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0985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/>
              <a:t>Nationalt </a:t>
            </a:r>
            <a:r>
              <a:rPr lang="da-DK" spc="-10"/>
              <a:t>lærings- </a:t>
            </a:r>
            <a:r>
              <a:rPr lang="da-DK" spc="-5"/>
              <a:t>og</a:t>
            </a:r>
            <a:r>
              <a:rPr lang="da-DK" spc="-114"/>
              <a:t> </a:t>
            </a:r>
            <a:r>
              <a:rPr lang="da-DK" spc="-15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/>
              <a:t>vedr. </a:t>
            </a:r>
            <a:r>
              <a:rPr lang="da-DK" spc="-15"/>
              <a:t>rationel anvendelse </a:t>
            </a:r>
            <a:r>
              <a:rPr lang="da-DK" spc="-10"/>
              <a:t>af </a:t>
            </a:r>
            <a:r>
              <a:rPr lang="da-DK" spc="-15"/>
              <a:t>antibiotika </a:t>
            </a:r>
            <a:r>
              <a:rPr lang="da-DK" spc="-10"/>
              <a:t>(LKT</a:t>
            </a:r>
            <a:r>
              <a:rPr lang="da-DK" spc="-105"/>
              <a:t> </a:t>
            </a:r>
            <a:r>
              <a:rPr lang="da-DK" spc="-15"/>
              <a:t>Antibiotika)</a:t>
            </a:r>
            <a:endParaRPr lang="da-DK" spc="-15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sz="2000" dirty="0"/>
              <a:t>Data – hvad har vi opnået?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lvl="0" indent="0">
              <a:buNone/>
            </a:pPr>
            <a:endParaRPr lang="da-DK" dirty="0"/>
          </a:p>
          <a:p>
            <a:endParaRPr lang="da-DK" dirty="0"/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1"/>
          </p:nvPr>
        </p:nvSpPr>
        <p:spPr>
          <a:xfrm>
            <a:off x="762000" y="1371600"/>
            <a:ext cx="8077200" cy="3733800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87127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>
            <a:extLst>
              <a:ext uri="{FF2B5EF4-FFF2-40B4-BE49-F238E27FC236}">
                <a16:creationId xmlns:a16="http://schemas.microsoft.com/office/drawing/2014/main" id="{2CE03A2D-A0B4-467D-976C-4779B995FE54}"/>
              </a:ext>
            </a:extLst>
          </p:cNvPr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/>
              <a:t>Nationalt </a:t>
            </a:r>
            <a:r>
              <a:rPr lang="da-DK" spc="-10"/>
              <a:t>lærings- </a:t>
            </a:r>
            <a:r>
              <a:rPr lang="da-DK" spc="-5"/>
              <a:t>og</a:t>
            </a:r>
            <a:r>
              <a:rPr lang="da-DK" spc="-114"/>
              <a:t> </a:t>
            </a:r>
            <a:r>
              <a:rPr lang="da-DK" spc="-15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/>
              <a:t>vedr. </a:t>
            </a:r>
            <a:r>
              <a:rPr lang="da-DK" spc="-15"/>
              <a:t>rationel anvendelse </a:t>
            </a:r>
            <a:r>
              <a:rPr lang="da-DK" spc="-10"/>
              <a:t>af </a:t>
            </a:r>
            <a:r>
              <a:rPr lang="da-DK" spc="-15"/>
              <a:t>antibiotika </a:t>
            </a:r>
            <a:r>
              <a:rPr lang="da-DK" spc="-10"/>
              <a:t>(LKT</a:t>
            </a:r>
            <a:r>
              <a:rPr lang="da-DK" spc="-105"/>
              <a:t> </a:t>
            </a:r>
            <a:r>
              <a:rPr lang="da-DK" spc="-15"/>
              <a:t>Antibiotika)</a:t>
            </a:r>
            <a:endParaRPr lang="da-DK" spc="-15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6AFA3F30-D0D8-4533-88B6-F70C4A9744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6</a:t>
            </a:fld>
            <a:endParaRPr lang="da-DK" dirty="0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754C0E9-8EF4-4855-81EB-F5AEEB650B7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/>
              <a:t>MUSIQ score ______</a:t>
            </a:r>
            <a:endParaRPr lang="da-DK" b="0" dirty="0"/>
          </a:p>
          <a:p>
            <a:endParaRPr lang="da-DK" dirty="0"/>
          </a:p>
        </p:txBody>
      </p:sp>
      <p:sp>
        <p:nvSpPr>
          <p:cNvPr id="6" name="Pladsholder til tekst 5">
            <a:extLst>
              <a:ext uri="{FF2B5EF4-FFF2-40B4-BE49-F238E27FC236}">
                <a16:creationId xmlns:a16="http://schemas.microsoft.com/office/drawing/2014/main" id="{3AC26153-2D14-48B5-AB91-DBA92B6150D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62000" y="1371600"/>
            <a:ext cx="6146462" cy="4749130"/>
          </a:xfrm>
        </p:spPr>
        <p:txBody>
          <a:bodyPr/>
          <a:lstStyle/>
          <a:p>
            <a:pPr marL="0" indent="0">
              <a:buNone/>
            </a:pPr>
            <a:r>
              <a:rPr lang="da-DK" dirty="0"/>
              <a:t>Vores </a:t>
            </a:r>
            <a:r>
              <a:rPr lang="da-DK" dirty="0" err="1"/>
              <a:t>Musiq</a:t>
            </a:r>
            <a:r>
              <a:rPr lang="da-DK" dirty="0"/>
              <a:t> score har givet anledning til:</a:t>
            </a:r>
          </a:p>
          <a:p>
            <a:endParaRPr lang="da-DK" dirty="0"/>
          </a:p>
        </p:txBody>
      </p:sp>
      <p:pic>
        <p:nvPicPr>
          <p:cNvPr id="7" name="Billede 6">
            <a:extLst>
              <a:ext uri="{FF2B5EF4-FFF2-40B4-BE49-F238E27FC236}">
                <a16:creationId xmlns:a16="http://schemas.microsoft.com/office/drawing/2014/main" id="{E0A5AD3E-B549-4A4A-AFA9-2953040A96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902420">
            <a:off x="8131483" y="197121"/>
            <a:ext cx="774475" cy="651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484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5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lang="da-DK" spc="-15"/>
              <a:t>Nationalt </a:t>
            </a:r>
            <a:r>
              <a:rPr lang="da-DK" spc="-10"/>
              <a:t>lærings- </a:t>
            </a:r>
            <a:r>
              <a:rPr lang="da-DK" spc="-5"/>
              <a:t>og</a:t>
            </a:r>
            <a:r>
              <a:rPr lang="da-DK" spc="-114"/>
              <a:t> </a:t>
            </a:r>
            <a:r>
              <a:rPr lang="da-DK" spc="-15"/>
              <a:t>kvalitetsteam</a:t>
            </a:r>
          </a:p>
          <a:p>
            <a:pPr marL="12700">
              <a:lnSpc>
                <a:spcPct val="100000"/>
              </a:lnSpc>
            </a:pPr>
            <a:r>
              <a:rPr lang="da-DK" spc="-25"/>
              <a:t>vedr. </a:t>
            </a:r>
            <a:r>
              <a:rPr lang="da-DK" spc="-15"/>
              <a:t>rationel anvendelse </a:t>
            </a:r>
            <a:r>
              <a:rPr lang="da-DK" spc="-10"/>
              <a:t>af </a:t>
            </a:r>
            <a:r>
              <a:rPr lang="da-DK" spc="-15"/>
              <a:t>antibiotika </a:t>
            </a:r>
            <a:r>
              <a:rPr lang="da-DK" spc="-10"/>
              <a:t>(LKT</a:t>
            </a:r>
            <a:r>
              <a:rPr lang="da-DK" spc="-105"/>
              <a:t> </a:t>
            </a:r>
            <a:r>
              <a:rPr lang="da-DK" spc="-15"/>
              <a:t>Antibiotika)</a:t>
            </a:r>
            <a:endParaRPr lang="da-DK" spc="-15" dirty="0"/>
          </a:p>
        </p:txBody>
      </p:sp>
      <p:sp>
        <p:nvSpPr>
          <p:cNvPr id="3" name="Pladsholder til slidenumm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8CFA84A-B79B-421F-8F64-964F28A0E8EA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762000" y="762000"/>
            <a:ext cx="8229600" cy="914400"/>
          </a:xfrm>
        </p:spPr>
        <p:txBody>
          <a:bodyPr/>
          <a:lstStyle/>
          <a:p>
            <a:r>
              <a:rPr lang="da-DK" sz="2000" dirty="0"/>
              <a:t>Hvad vil vi gerne have sparring på?</a:t>
            </a:r>
          </a:p>
          <a:p>
            <a:endParaRPr lang="da-DK" sz="2000" dirty="0"/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2"/>
          </p:nvPr>
        </p:nvSpPr>
        <p:spPr>
          <a:xfrm>
            <a:off x="762000" y="1219200"/>
            <a:ext cx="8229600" cy="3886200"/>
          </a:xfrm>
        </p:spPr>
        <p:txBody>
          <a:bodyPr/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06729684"/>
      </p:ext>
    </p:extLst>
  </p:cSld>
  <p:clrMapOvr>
    <a:masterClrMapping/>
  </p:clrMapOvr>
</p:sld>
</file>

<file path=ppt/theme/theme1.xml><?xml version="1.0" encoding="utf-8"?>
<a:theme xmlns:a="http://schemas.openxmlformats.org/drawingml/2006/main" name="LKT ab ledersem. Intro til fagligt indhold UDKAST 1">
  <a:themeElements>
    <a:clrScheme name="Brugerdefineret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EE7DC"/>
      </a:accent1>
      <a:accent2>
        <a:srgbClr val="51AFC9"/>
      </a:accent2>
      <a:accent3>
        <a:srgbClr val="E84615"/>
      </a:accent3>
      <a:accent4>
        <a:srgbClr val="38454D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LKT ab ledersem. Intro til fagligt indhold UDKAST 1</Template>
  <TotalTime>1619</TotalTime>
  <Words>486</Words>
  <Application>Microsoft Office PowerPoint</Application>
  <PresentationFormat>Skærmshow (4:3)</PresentationFormat>
  <Paragraphs>49</Paragraphs>
  <Slides>7</Slides>
  <Notes>7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7</vt:i4>
      </vt:variant>
    </vt:vector>
  </HeadingPairs>
  <TitlesOfParts>
    <vt:vector size="10" baseType="lpstr">
      <vt:lpstr>Arial</vt:lpstr>
      <vt:lpstr>Calibri</vt:lpstr>
      <vt:lpstr>LKT ab ledersem. Intro til fagligt indhold UDKAST 1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>Region Hovedstaden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Helle Bak</dc:creator>
  <cp:lastModifiedBy>Helle Bak</cp:lastModifiedBy>
  <cp:revision>136</cp:revision>
  <cp:lastPrinted>2018-03-02T15:15:13Z</cp:lastPrinted>
  <dcterms:created xsi:type="dcterms:W3CDTF">2017-09-11T11:44:29Z</dcterms:created>
  <dcterms:modified xsi:type="dcterms:W3CDTF">2018-04-18T09:03:22Z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2017-09-01T00:00:00Z</vt:filetime>
  </property>
  <property fmtid="{D5CDD505-2E9C-101B-9397-08002B2CF9AE}" pid="3" name="Creator">
    <vt:lpwstr>Adobe InDesign CC 2017 (Windows)</vt:lpwstr>
  </property>
  <property fmtid="{D5CDD505-2E9C-101B-9397-08002B2CF9AE}" pid="4" name="LastSaved">
    <vt:filetime>2017-09-01T00:00:00Z</vt:filetime>
  </property>
</Properties>
</file>