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57" r:id="rId4"/>
    <p:sldId id="265" r:id="rId5"/>
    <p:sldId id="259" r:id="rId6"/>
    <p:sldId id="260" r:id="rId7"/>
    <p:sldId id="261" r:id="rId8"/>
    <p:sldId id="266" r:id="rId9"/>
    <p:sldId id="262" r:id="rId10"/>
    <p:sldId id="267" r:id="rId11"/>
    <p:sldId id="268" r:id="rId12"/>
    <p:sldId id="263" r:id="rId13"/>
    <p:sldId id="269" r:id="rId14"/>
  </p:sldIdLst>
  <p:sldSz cx="9144000" cy="6858000" type="screen4x3"/>
  <p:notesSz cx="9144000" cy="6858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42" autoAdjust="0"/>
  </p:normalViewPr>
  <p:slideViewPr>
    <p:cSldViewPr>
      <p:cViewPr varScale="1">
        <p:scale>
          <a:sx n="89" d="100"/>
          <a:sy n="89" d="100"/>
        </p:scale>
        <p:origin x="-219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5" d="100"/>
          <a:sy n="135" d="100"/>
        </p:scale>
        <p:origin x="-1014" y="-7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ghnas01.regionh.top.local\afd-rh\DIA\Centerfunktion\A4\Indeksstruktur\0%20EKSTERNE%20RELATIONER\02%20RegionH\025%20Tv&#230;rg&#229;ende%20fkt%20i%20RegH\025.09%20Task%20Force\Forbedringsprojekter\BAD-KAD\BAD-KAD_2016-01-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da-DK" sz="1050"/>
              <a:t>Nyanlagte</a:t>
            </a:r>
            <a:r>
              <a:rPr lang="da-DK" sz="1050" baseline="0"/>
              <a:t> KAD med indikation</a:t>
            </a:r>
            <a:r>
              <a:rPr lang="da-DK" sz="1050"/>
              <a:t> - AMA, HvH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'Beregning af indikatorer'!$J$1</c:f>
              <c:strCache>
                <c:ptCount val="1"/>
                <c:pt idx="0">
                  <c:v>Nyanlagte KAD
med indikation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diamond"/>
            <c:size val="6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val>
            <c:numRef>
              <c:f>'Beregning af indikatorer'!$J$2:$J$35</c:f>
              <c:numCache>
                <c:formatCode>0%</c:formatCode>
                <c:ptCount val="34"/>
                <c:pt idx="0">
                  <c:v>0.83333333333333337</c:v>
                </c:pt>
                <c:pt idx="1">
                  <c:v>0.8</c:v>
                </c:pt>
                <c:pt idx="2">
                  <c:v>1</c:v>
                </c:pt>
                <c:pt idx="3">
                  <c:v>0.8</c:v>
                </c:pt>
                <c:pt idx="4">
                  <c:v>1</c:v>
                </c:pt>
                <c:pt idx="5">
                  <c:v>1</c:v>
                </c:pt>
                <c:pt idx="6">
                  <c:v>0.875</c:v>
                </c:pt>
                <c:pt idx="7">
                  <c:v>1</c:v>
                </c:pt>
                <c:pt idx="8">
                  <c:v>0.5714285714285714</c:v>
                </c:pt>
                <c:pt idx="9">
                  <c:v>0.83333333333333337</c:v>
                </c:pt>
                <c:pt idx="10">
                  <c:v>0.9</c:v>
                </c:pt>
                <c:pt idx="11">
                  <c:v>0.875</c:v>
                </c:pt>
                <c:pt idx="12">
                  <c:v>1</c:v>
                </c:pt>
                <c:pt idx="13">
                  <c:v>0.8</c:v>
                </c:pt>
                <c:pt idx="14">
                  <c:v>0.36363636363636365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0.9</c:v>
                </c:pt>
                <c:pt idx="22">
                  <c:v>0.75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0AF-4B5E-9A7C-E0EEF4C89AEE}"/>
            </c:ext>
          </c:extLst>
        </c:ser>
        <c:ser>
          <c:idx val="0"/>
          <c:order val="1"/>
          <c:tx>
            <c:strRef>
              <c:f>'Beregning af indikatorer'!$K$1</c:f>
              <c:strCache>
                <c:ptCount val="1"/>
                <c:pt idx="0">
                  <c:v>Median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33"/>
              <c:layout>
                <c:manualLayout>
                  <c:x val="-6.3041780816137901E-3"/>
                  <c:y val="-5.784525074549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AF-4B5E-9A7C-E0EEF4C89A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'Beregning af indikatorer'!$K$2:$K$35</c:f>
              <c:numCache>
                <c:formatCode>0%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0AF-4B5E-9A7C-E0EEF4C89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721024"/>
        <c:axId val="213255680"/>
      </c:lineChart>
      <c:catAx>
        <c:axId val="212721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a-DK"/>
                  <a:t>Projektuge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255680"/>
        <c:crosses val="autoZero"/>
        <c:auto val="1"/>
        <c:lblAlgn val="ctr"/>
        <c:lblOffset val="100"/>
        <c:noMultiLvlLbl val="0"/>
      </c:catAx>
      <c:valAx>
        <c:axId val="213255680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212721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0A34F-ECFB-4E21-899F-88B44887CF68}" type="datetimeFigureOut">
              <a:rPr lang="da-DK" smtClean="0"/>
              <a:t>20-06-2018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F3D42-DA26-4FC7-8AE5-62BAD1856A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4814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75FB0-8307-48F8-B6B1-22C34491C6F1}" type="datetimeFigureOut">
              <a:rPr lang="da-DK" smtClean="0"/>
              <a:t>20-06-2018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61C61-EBFE-40FB-A670-232F0A4CF0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208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 kan enten oprette en kopi af arket, hvor alle formler slettes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61C61-EBFE-40FB-A670-232F0A4CF0B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324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61C61-EBFE-40FB-A670-232F0A4CF0B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856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1" name="Pladsholder til tekst 10"/>
          <p:cNvSpPr>
            <a:spLocks noGrp="1"/>
          </p:cNvSpPr>
          <p:nvPr>
            <p:ph type="body" sz="quarter" idx="10"/>
          </p:nvPr>
        </p:nvSpPr>
        <p:spPr>
          <a:xfrm>
            <a:off x="1066800" y="1066800"/>
            <a:ext cx="6705600" cy="16002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17015"/>
            <a:ext cx="4927226" cy="664785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9" y="0"/>
            <a:ext cx="1670099" cy="1180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8F929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Nationalt </a:t>
            </a:r>
            <a:r>
              <a:rPr spc="-10" dirty="0"/>
              <a:t>lærings- </a:t>
            </a:r>
            <a:r>
              <a:rPr spc="-5" dirty="0"/>
              <a:t>og</a:t>
            </a:r>
            <a:r>
              <a:rPr spc="-114" dirty="0"/>
              <a:t> </a:t>
            </a:r>
            <a:r>
              <a:rPr spc="-15" dirty="0"/>
              <a:t>kvalitetsteam</a:t>
            </a:r>
          </a:p>
          <a:p>
            <a:pPr marL="12700">
              <a:lnSpc>
                <a:spcPct val="100000"/>
              </a:lnSpc>
            </a:pPr>
            <a:r>
              <a:rPr spc="-25" dirty="0"/>
              <a:t>vedr. </a:t>
            </a:r>
            <a:r>
              <a:rPr spc="-15" dirty="0"/>
              <a:t>rationel anvendelse </a:t>
            </a:r>
            <a:r>
              <a:rPr spc="-10" dirty="0"/>
              <a:t>af </a:t>
            </a:r>
            <a:r>
              <a:rPr spc="-15" dirty="0"/>
              <a:t>antibiotika </a:t>
            </a:r>
            <a:r>
              <a:rPr spc="-10" dirty="0"/>
              <a:t>(LKT</a:t>
            </a:r>
            <a:r>
              <a:rPr spc="-105" dirty="0"/>
              <a:t> </a:t>
            </a:r>
            <a:r>
              <a:rPr spc="-15" dirty="0"/>
              <a:t>Antibiotika)</a:t>
            </a:r>
          </a:p>
        </p:txBody>
      </p:sp>
      <p:sp>
        <p:nvSpPr>
          <p:cNvPr id="8" name="object 2"/>
          <p:cNvSpPr/>
          <p:nvPr userDrawn="1"/>
        </p:nvSpPr>
        <p:spPr>
          <a:xfrm>
            <a:off x="6908462" y="5229002"/>
            <a:ext cx="2235835" cy="1629410"/>
          </a:xfrm>
          <a:custGeom>
            <a:avLst/>
            <a:gdLst/>
            <a:ahLst/>
            <a:cxnLst/>
            <a:rect l="l" t="t" r="r" b="b"/>
            <a:pathLst>
              <a:path w="2235834" h="1629409">
                <a:moveTo>
                  <a:pt x="2135331" y="0"/>
                </a:moveTo>
                <a:lnTo>
                  <a:pt x="2092003" y="464"/>
                </a:lnTo>
                <a:lnTo>
                  <a:pt x="2048603" y="1949"/>
                </a:lnTo>
                <a:lnTo>
                  <a:pt x="2005148" y="4449"/>
                </a:lnTo>
                <a:lnTo>
                  <a:pt x="1961653" y="7961"/>
                </a:lnTo>
                <a:lnTo>
                  <a:pt x="1918136" y="12479"/>
                </a:lnTo>
                <a:lnTo>
                  <a:pt x="1874614" y="17999"/>
                </a:lnTo>
                <a:lnTo>
                  <a:pt x="1831103" y="24515"/>
                </a:lnTo>
                <a:lnTo>
                  <a:pt x="1787621" y="32025"/>
                </a:lnTo>
                <a:lnTo>
                  <a:pt x="1744182" y="40522"/>
                </a:lnTo>
                <a:lnTo>
                  <a:pt x="1700806" y="50003"/>
                </a:lnTo>
                <a:lnTo>
                  <a:pt x="1657507" y="60462"/>
                </a:lnTo>
                <a:lnTo>
                  <a:pt x="1614303" y="71896"/>
                </a:lnTo>
                <a:lnTo>
                  <a:pt x="1571211" y="84299"/>
                </a:lnTo>
                <a:lnTo>
                  <a:pt x="1528246" y="97667"/>
                </a:lnTo>
                <a:lnTo>
                  <a:pt x="1485427" y="111995"/>
                </a:lnTo>
                <a:lnTo>
                  <a:pt x="1442769" y="127279"/>
                </a:lnTo>
                <a:lnTo>
                  <a:pt x="1400289" y="143514"/>
                </a:lnTo>
                <a:lnTo>
                  <a:pt x="1358005" y="160695"/>
                </a:lnTo>
                <a:lnTo>
                  <a:pt x="1315932" y="178818"/>
                </a:lnTo>
                <a:lnTo>
                  <a:pt x="1274087" y="197878"/>
                </a:lnTo>
                <a:lnTo>
                  <a:pt x="1232488" y="217871"/>
                </a:lnTo>
                <a:lnTo>
                  <a:pt x="1191150" y="238792"/>
                </a:lnTo>
                <a:lnTo>
                  <a:pt x="1150091" y="260637"/>
                </a:lnTo>
                <a:lnTo>
                  <a:pt x="1109326" y="283400"/>
                </a:lnTo>
                <a:lnTo>
                  <a:pt x="1068874" y="307077"/>
                </a:lnTo>
                <a:lnTo>
                  <a:pt x="1028750" y="331664"/>
                </a:lnTo>
                <a:lnTo>
                  <a:pt x="988972" y="357155"/>
                </a:lnTo>
                <a:lnTo>
                  <a:pt x="949555" y="383547"/>
                </a:lnTo>
                <a:lnTo>
                  <a:pt x="910517" y="410835"/>
                </a:lnTo>
                <a:lnTo>
                  <a:pt x="871874" y="439014"/>
                </a:lnTo>
                <a:lnTo>
                  <a:pt x="833644" y="468079"/>
                </a:lnTo>
                <a:lnTo>
                  <a:pt x="795842" y="498026"/>
                </a:lnTo>
                <a:lnTo>
                  <a:pt x="758485" y="528851"/>
                </a:lnTo>
                <a:lnTo>
                  <a:pt x="721591" y="560548"/>
                </a:lnTo>
                <a:lnTo>
                  <a:pt x="685176" y="593113"/>
                </a:lnTo>
                <a:lnTo>
                  <a:pt x="649256" y="626541"/>
                </a:lnTo>
                <a:lnTo>
                  <a:pt x="613848" y="660828"/>
                </a:lnTo>
                <a:lnTo>
                  <a:pt x="578969" y="695970"/>
                </a:lnTo>
                <a:lnTo>
                  <a:pt x="544636" y="731961"/>
                </a:lnTo>
                <a:lnTo>
                  <a:pt x="510865" y="768797"/>
                </a:lnTo>
                <a:lnTo>
                  <a:pt x="477674" y="806473"/>
                </a:lnTo>
                <a:lnTo>
                  <a:pt x="445077" y="844985"/>
                </a:lnTo>
                <a:lnTo>
                  <a:pt x="413094" y="884328"/>
                </a:lnTo>
                <a:lnTo>
                  <a:pt x="381739" y="924498"/>
                </a:lnTo>
                <a:lnTo>
                  <a:pt x="351030" y="965489"/>
                </a:lnTo>
                <a:lnTo>
                  <a:pt x="320984" y="1007298"/>
                </a:lnTo>
                <a:lnTo>
                  <a:pt x="291617" y="1049920"/>
                </a:lnTo>
                <a:lnTo>
                  <a:pt x="263100" y="1093114"/>
                </a:lnTo>
                <a:lnTo>
                  <a:pt x="235592" y="1136634"/>
                </a:lnTo>
                <a:lnTo>
                  <a:pt x="209089" y="1180463"/>
                </a:lnTo>
                <a:lnTo>
                  <a:pt x="183590" y="1224582"/>
                </a:lnTo>
                <a:lnTo>
                  <a:pt x="159093" y="1268975"/>
                </a:lnTo>
                <a:lnTo>
                  <a:pt x="135596" y="1313624"/>
                </a:lnTo>
                <a:lnTo>
                  <a:pt x="113097" y="1358512"/>
                </a:lnTo>
                <a:lnTo>
                  <a:pt x="91595" y="1403623"/>
                </a:lnTo>
                <a:lnTo>
                  <a:pt x="71086" y="1448938"/>
                </a:lnTo>
                <a:lnTo>
                  <a:pt x="51569" y="1494442"/>
                </a:lnTo>
                <a:lnTo>
                  <a:pt x="33043" y="1540115"/>
                </a:lnTo>
                <a:lnTo>
                  <a:pt x="15504" y="1585942"/>
                </a:lnTo>
                <a:lnTo>
                  <a:pt x="0" y="1628996"/>
                </a:lnTo>
                <a:lnTo>
                  <a:pt x="2235538" y="1628996"/>
                </a:lnTo>
                <a:lnTo>
                  <a:pt x="2235538" y="2993"/>
                </a:lnTo>
                <a:lnTo>
                  <a:pt x="2221704" y="2149"/>
                </a:lnTo>
                <a:lnTo>
                  <a:pt x="2178571" y="560"/>
                </a:lnTo>
                <a:lnTo>
                  <a:pt x="2135331" y="0"/>
                </a:lnTo>
                <a:close/>
              </a:path>
            </a:pathLst>
          </a:custGeom>
          <a:solidFill>
            <a:srgbClr val="E84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 userDrawn="1"/>
        </p:nvSpPr>
        <p:spPr>
          <a:xfrm>
            <a:off x="4705546" y="5229004"/>
            <a:ext cx="3822065" cy="1629410"/>
          </a:xfrm>
          <a:custGeom>
            <a:avLst/>
            <a:gdLst/>
            <a:ahLst/>
            <a:cxnLst/>
            <a:rect l="l" t="t" r="r" b="b"/>
            <a:pathLst>
              <a:path w="3822065" h="1629409">
                <a:moveTo>
                  <a:pt x="2135331" y="0"/>
                </a:moveTo>
                <a:lnTo>
                  <a:pt x="2092003" y="464"/>
                </a:lnTo>
                <a:lnTo>
                  <a:pt x="2048603" y="1949"/>
                </a:lnTo>
                <a:lnTo>
                  <a:pt x="2005147" y="4449"/>
                </a:lnTo>
                <a:lnTo>
                  <a:pt x="1961653" y="7961"/>
                </a:lnTo>
                <a:lnTo>
                  <a:pt x="1918136" y="12479"/>
                </a:lnTo>
                <a:lnTo>
                  <a:pt x="1874614" y="17999"/>
                </a:lnTo>
                <a:lnTo>
                  <a:pt x="1831103" y="24515"/>
                </a:lnTo>
                <a:lnTo>
                  <a:pt x="1787620" y="32025"/>
                </a:lnTo>
                <a:lnTo>
                  <a:pt x="1744182" y="40522"/>
                </a:lnTo>
                <a:lnTo>
                  <a:pt x="1700805" y="50003"/>
                </a:lnTo>
                <a:lnTo>
                  <a:pt x="1657507" y="60462"/>
                </a:lnTo>
                <a:lnTo>
                  <a:pt x="1614303" y="71896"/>
                </a:lnTo>
                <a:lnTo>
                  <a:pt x="1571210" y="84299"/>
                </a:lnTo>
                <a:lnTo>
                  <a:pt x="1528246" y="97667"/>
                </a:lnTo>
                <a:lnTo>
                  <a:pt x="1485427" y="111995"/>
                </a:lnTo>
                <a:lnTo>
                  <a:pt x="1442769" y="127279"/>
                </a:lnTo>
                <a:lnTo>
                  <a:pt x="1400289" y="143514"/>
                </a:lnTo>
                <a:lnTo>
                  <a:pt x="1358004" y="160695"/>
                </a:lnTo>
                <a:lnTo>
                  <a:pt x="1315931" y="178818"/>
                </a:lnTo>
                <a:lnTo>
                  <a:pt x="1274087" y="197878"/>
                </a:lnTo>
                <a:lnTo>
                  <a:pt x="1232487" y="217871"/>
                </a:lnTo>
                <a:lnTo>
                  <a:pt x="1191149" y="238792"/>
                </a:lnTo>
                <a:lnTo>
                  <a:pt x="1150090" y="260637"/>
                </a:lnTo>
                <a:lnTo>
                  <a:pt x="1109326" y="283400"/>
                </a:lnTo>
                <a:lnTo>
                  <a:pt x="1068874" y="307077"/>
                </a:lnTo>
                <a:lnTo>
                  <a:pt x="1028750" y="331664"/>
                </a:lnTo>
                <a:lnTo>
                  <a:pt x="988971" y="357155"/>
                </a:lnTo>
                <a:lnTo>
                  <a:pt x="949555" y="383547"/>
                </a:lnTo>
                <a:lnTo>
                  <a:pt x="910517" y="410835"/>
                </a:lnTo>
                <a:lnTo>
                  <a:pt x="871874" y="439014"/>
                </a:lnTo>
                <a:lnTo>
                  <a:pt x="833643" y="468079"/>
                </a:lnTo>
                <a:lnTo>
                  <a:pt x="795842" y="498026"/>
                </a:lnTo>
                <a:lnTo>
                  <a:pt x="758485" y="528851"/>
                </a:lnTo>
                <a:lnTo>
                  <a:pt x="721591" y="560548"/>
                </a:lnTo>
                <a:lnTo>
                  <a:pt x="685175" y="593113"/>
                </a:lnTo>
                <a:lnTo>
                  <a:pt x="649255" y="626541"/>
                </a:lnTo>
                <a:lnTo>
                  <a:pt x="613848" y="660828"/>
                </a:lnTo>
                <a:lnTo>
                  <a:pt x="578969" y="695970"/>
                </a:lnTo>
                <a:lnTo>
                  <a:pt x="544636" y="731961"/>
                </a:lnTo>
                <a:lnTo>
                  <a:pt x="510865" y="768797"/>
                </a:lnTo>
                <a:lnTo>
                  <a:pt x="477673" y="806473"/>
                </a:lnTo>
                <a:lnTo>
                  <a:pt x="445077" y="844985"/>
                </a:lnTo>
                <a:lnTo>
                  <a:pt x="413093" y="884328"/>
                </a:lnTo>
                <a:lnTo>
                  <a:pt x="381739" y="924498"/>
                </a:lnTo>
                <a:lnTo>
                  <a:pt x="351030" y="965489"/>
                </a:lnTo>
                <a:lnTo>
                  <a:pt x="320984" y="1007298"/>
                </a:lnTo>
                <a:lnTo>
                  <a:pt x="291617" y="1049920"/>
                </a:lnTo>
                <a:lnTo>
                  <a:pt x="263100" y="1093114"/>
                </a:lnTo>
                <a:lnTo>
                  <a:pt x="235591" y="1136634"/>
                </a:lnTo>
                <a:lnTo>
                  <a:pt x="209088" y="1180463"/>
                </a:lnTo>
                <a:lnTo>
                  <a:pt x="183590" y="1224582"/>
                </a:lnTo>
                <a:lnTo>
                  <a:pt x="159093" y="1268975"/>
                </a:lnTo>
                <a:lnTo>
                  <a:pt x="135596" y="1313624"/>
                </a:lnTo>
                <a:lnTo>
                  <a:pt x="113097" y="1358512"/>
                </a:lnTo>
                <a:lnTo>
                  <a:pt x="91594" y="1403623"/>
                </a:lnTo>
                <a:lnTo>
                  <a:pt x="71085" y="1448938"/>
                </a:lnTo>
                <a:lnTo>
                  <a:pt x="51569" y="1494442"/>
                </a:lnTo>
                <a:lnTo>
                  <a:pt x="33042" y="1540115"/>
                </a:lnTo>
                <a:lnTo>
                  <a:pt x="15504" y="1585942"/>
                </a:lnTo>
                <a:lnTo>
                  <a:pt x="0" y="1628995"/>
                </a:lnTo>
                <a:lnTo>
                  <a:pt x="3821514" y="1628995"/>
                </a:lnTo>
                <a:lnTo>
                  <a:pt x="3814525" y="1555959"/>
                </a:lnTo>
                <a:lnTo>
                  <a:pt x="3808942" y="1511618"/>
                </a:lnTo>
                <a:lnTo>
                  <a:pt x="3802420" y="1467554"/>
                </a:lnTo>
                <a:lnTo>
                  <a:pt x="3794961" y="1423785"/>
                </a:lnTo>
                <a:lnTo>
                  <a:pt x="3786567" y="1380326"/>
                </a:lnTo>
                <a:lnTo>
                  <a:pt x="3777241" y="1337197"/>
                </a:lnTo>
                <a:lnTo>
                  <a:pt x="3766984" y="1294413"/>
                </a:lnTo>
                <a:lnTo>
                  <a:pt x="3755798" y="1251993"/>
                </a:lnTo>
                <a:lnTo>
                  <a:pt x="3743686" y="1209953"/>
                </a:lnTo>
                <a:lnTo>
                  <a:pt x="3730648" y="1168310"/>
                </a:lnTo>
                <a:lnTo>
                  <a:pt x="3716688" y="1127082"/>
                </a:lnTo>
                <a:lnTo>
                  <a:pt x="3701807" y="1086286"/>
                </a:lnTo>
                <a:lnTo>
                  <a:pt x="3686007" y="1045939"/>
                </a:lnTo>
                <a:lnTo>
                  <a:pt x="3669290" y="1006058"/>
                </a:lnTo>
                <a:lnTo>
                  <a:pt x="3651658" y="966661"/>
                </a:lnTo>
                <a:lnTo>
                  <a:pt x="3633113" y="927765"/>
                </a:lnTo>
                <a:lnTo>
                  <a:pt x="3613657" y="889387"/>
                </a:lnTo>
                <a:lnTo>
                  <a:pt x="3593292" y="851544"/>
                </a:lnTo>
                <a:lnTo>
                  <a:pt x="3572020" y="814253"/>
                </a:lnTo>
                <a:lnTo>
                  <a:pt x="3549843" y="777532"/>
                </a:lnTo>
                <a:lnTo>
                  <a:pt x="3526763" y="741398"/>
                </a:lnTo>
                <a:lnTo>
                  <a:pt x="3502782" y="705868"/>
                </a:lnTo>
                <a:lnTo>
                  <a:pt x="3477901" y="670959"/>
                </a:lnTo>
                <a:lnTo>
                  <a:pt x="3452124" y="636688"/>
                </a:lnTo>
                <a:lnTo>
                  <a:pt x="3425452" y="603074"/>
                </a:lnTo>
                <a:lnTo>
                  <a:pt x="3397886" y="570132"/>
                </a:lnTo>
                <a:lnTo>
                  <a:pt x="3369429" y="537880"/>
                </a:lnTo>
                <a:lnTo>
                  <a:pt x="3340083" y="506335"/>
                </a:lnTo>
                <a:lnTo>
                  <a:pt x="3309849" y="475515"/>
                </a:lnTo>
                <a:lnTo>
                  <a:pt x="3278731" y="445437"/>
                </a:lnTo>
                <a:lnTo>
                  <a:pt x="3246729" y="416117"/>
                </a:lnTo>
                <a:lnTo>
                  <a:pt x="3213846" y="387574"/>
                </a:lnTo>
                <a:lnTo>
                  <a:pt x="3180083" y="359824"/>
                </a:lnTo>
                <a:lnTo>
                  <a:pt x="3145443" y="332884"/>
                </a:lnTo>
                <a:lnTo>
                  <a:pt x="3109928" y="306773"/>
                </a:lnTo>
                <a:lnTo>
                  <a:pt x="3073539" y="281506"/>
                </a:lnTo>
                <a:lnTo>
                  <a:pt x="3036481" y="257232"/>
                </a:lnTo>
                <a:lnTo>
                  <a:pt x="2998966" y="234085"/>
                </a:lnTo>
                <a:lnTo>
                  <a:pt x="2961012" y="212059"/>
                </a:lnTo>
                <a:lnTo>
                  <a:pt x="2922634" y="191150"/>
                </a:lnTo>
                <a:lnTo>
                  <a:pt x="2883851" y="171354"/>
                </a:lnTo>
                <a:lnTo>
                  <a:pt x="2844678" y="152666"/>
                </a:lnTo>
                <a:lnTo>
                  <a:pt x="2805133" y="135081"/>
                </a:lnTo>
                <a:lnTo>
                  <a:pt x="2765231" y="118595"/>
                </a:lnTo>
                <a:lnTo>
                  <a:pt x="2724990" y="103202"/>
                </a:lnTo>
                <a:lnTo>
                  <a:pt x="2684426" y="88899"/>
                </a:lnTo>
                <a:lnTo>
                  <a:pt x="2643557" y="75681"/>
                </a:lnTo>
                <a:lnTo>
                  <a:pt x="2602398" y="63543"/>
                </a:lnTo>
                <a:lnTo>
                  <a:pt x="2560966" y="52481"/>
                </a:lnTo>
                <a:lnTo>
                  <a:pt x="2519278" y="42489"/>
                </a:lnTo>
                <a:lnTo>
                  <a:pt x="2477352" y="33564"/>
                </a:lnTo>
                <a:lnTo>
                  <a:pt x="2435203" y="25701"/>
                </a:lnTo>
                <a:lnTo>
                  <a:pt x="2392848" y="18895"/>
                </a:lnTo>
                <a:lnTo>
                  <a:pt x="2350303" y="13141"/>
                </a:lnTo>
                <a:lnTo>
                  <a:pt x="2307587" y="8436"/>
                </a:lnTo>
                <a:lnTo>
                  <a:pt x="2264715" y="4773"/>
                </a:lnTo>
                <a:lnTo>
                  <a:pt x="2221704" y="2149"/>
                </a:lnTo>
                <a:lnTo>
                  <a:pt x="2178570" y="560"/>
                </a:lnTo>
                <a:lnTo>
                  <a:pt x="2135331" y="0"/>
                </a:lnTo>
                <a:close/>
              </a:path>
            </a:pathLst>
          </a:custGeom>
          <a:solidFill>
            <a:srgbClr val="CEE7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ladsholder til diasnummer 15"/>
          <p:cNvSpPr>
            <a:spLocks noGrp="1"/>
          </p:cNvSpPr>
          <p:nvPr>
            <p:ph type="sldNum" sz="quarter" idx="4"/>
          </p:nvPr>
        </p:nvSpPr>
        <p:spPr>
          <a:xfrm>
            <a:off x="381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CFA84A-B79B-421F-8F64-964F28A0E8E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0"/>
          </p:nvPr>
        </p:nvSpPr>
        <p:spPr>
          <a:xfrm>
            <a:off x="762000" y="762000"/>
            <a:ext cx="6629400" cy="914400"/>
          </a:xfrm>
          <a:prstGeom prst="rect">
            <a:avLst/>
          </a:prstGeom>
        </p:spPr>
        <p:txBody>
          <a:bodyPr/>
          <a:lstStyle>
            <a:lvl1pPr>
              <a:defRPr sz="2800" cap="all" baseline="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1"/>
          </p:nvPr>
        </p:nvSpPr>
        <p:spPr>
          <a:xfrm>
            <a:off x="762000" y="1752600"/>
            <a:ext cx="32766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454D"/>
                </a:solidFill>
              </a:defRPr>
            </a:lvl1pPr>
            <a:lvl2pPr marL="0">
              <a:defRPr/>
            </a:lvl2pPr>
            <a:lvl3pPr marL="360000" indent="-285750">
              <a:buFont typeface="Arial" panose="020B0604020202020204" pitchFamily="34" charset="0"/>
              <a:buChar char="•"/>
              <a:defRPr/>
            </a:lvl3pPr>
            <a:lvl4pPr marL="720000" indent="-28575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2"/>
          </p:nvPr>
        </p:nvSpPr>
        <p:spPr>
          <a:xfrm>
            <a:off x="762000" y="2133600"/>
            <a:ext cx="6146462" cy="29718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38454D"/>
                </a:solidFill>
              </a:defRPr>
            </a:lvl1pPr>
            <a:lvl2pPr>
              <a:defRPr b="0">
                <a:solidFill>
                  <a:srgbClr val="38454D"/>
                </a:solidFill>
              </a:defRPr>
            </a:lvl2pPr>
            <a:lvl3pPr>
              <a:defRPr b="0">
                <a:solidFill>
                  <a:srgbClr val="38454D"/>
                </a:solidFill>
              </a:defRPr>
            </a:lvl3pPr>
            <a:lvl4pPr>
              <a:defRPr b="0">
                <a:solidFill>
                  <a:srgbClr val="38454D"/>
                </a:solidFill>
              </a:defRPr>
            </a:lvl4pPr>
            <a:lvl5pPr>
              <a:defRPr b="0">
                <a:solidFill>
                  <a:srgbClr val="38454D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8F929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Nationalt </a:t>
            </a:r>
            <a:r>
              <a:rPr spc="-10" dirty="0"/>
              <a:t>lærings- </a:t>
            </a:r>
            <a:r>
              <a:rPr spc="-5" dirty="0"/>
              <a:t>og</a:t>
            </a:r>
            <a:r>
              <a:rPr spc="-114" dirty="0"/>
              <a:t> </a:t>
            </a:r>
            <a:r>
              <a:rPr spc="-15" dirty="0"/>
              <a:t>kvalitetsteam</a:t>
            </a:r>
          </a:p>
          <a:p>
            <a:pPr marL="12700">
              <a:lnSpc>
                <a:spcPct val="100000"/>
              </a:lnSpc>
            </a:pPr>
            <a:r>
              <a:rPr spc="-25" dirty="0"/>
              <a:t>vedr. </a:t>
            </a:r>
            <a:r>
              <a:rPr spc="-15" dirty="0"/>
              <a:t>rationel anvendelse </a:t>
            </a:r>
            <a:r>
              <a:rPr spc="-10" dirty="0"/>
              <a:t>af </a:t>
            </a:r>
            <a:r>
              <a:rPr spc="-15" dirty="0"/>
              <a:t>antibiotika </a:t>
            </a:r>
            <a:r>
              <a:rPr spc="-10" dirty="0"/>
              <a:t>(LKT</a:t>
            </a:r>
            <a:r>
              <a:rPr spc="-105" dirty="0"/>
              <a:t> </a:t>
            </a:r>
            <a:r>
              <a:rPr spc="-15" dirty="0"/>
              <a:t>Antibiotika)</a:t>
            </a: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0"/>
          </p:nvPr>
        </p:nvSpPr>
        <p:spPr>
          <a:xfrm>
            <a:off x="762000" y="762000"/>
            <a:ext cx="7467600" cy="914400"/>
          </a:xfrm>
          <a:prstGeom prst="rect">
            <a:avLst/>
          </a:prstGeom>
        </p:spPr>
        <p:txBody>
          <a:bodyPr/>
          <a:lstStyle>
            <a:lvl1pPr>
              <a:defRPr sz="2800" cap="all" baseline="0">
                <a:solidFill>
                  <a:srgbClr val="38454D"/>
                </a:solidFill>
              </a:defRPr>
            </a:lvl1pPr>
            <a:lvl2pPr>
              <a:defRPr>
                <a:solidFill>
                  <a:srgbClr val="38454D"/>
                </a:solidFill>
              </a:defRPr>
            </a:lvl2pPr>
            <a:lvl3pPr>
              <a:defRPr>
                <a:solidFill>
                  <a:srgbClr val="38454D"/>
                </a:solidFill>
              </a:defRPr>
            </a:lvl3pPr>
            <a:lvl4pPr>
              <a:defRPr>
                <a:solidFill>
                  <a:srgbClr val="38454D"/>
                </a:solidFill>
              </a:defRPr>
            </a:lvl4pPr>
            <a:lvl5pPr>
              <a:defRPr>
                <a:solidFill>
                  <a:srgbClr val="38454D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1"/>
          </p:nvPr>
        </p:nvSpPr>
        <p:spPr>
          <a:xfrm>
            <a:off x="762000" y="1752600"/>
            <a:ext cx="32766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454D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2"/>
          </p:nvPr>
        </p:nvSpPr>
        <p:spPr>
          <a:xfrm>
            <a:off x="762000" y="2133600"/>
            <a:ext cx="5334000" cy="1143000"/>
          </a:xfrm>
          <a:prstGeom prst="rect">
            <a:avLst/>
          </a:prstGeom>
        </p:spPr>
        <p:txBody>
          <a:bodyPr/>
          <a:lstStyle>
            <a:lvl1pPr marL="360000" indent="-285750">
              <a:buFont typeface="Arial" panose="020B0604020202020204" pitchFamily="34" charset="0"/>
              <a:buChar char="•"/>
              <a:defRPr b="0"/>
            </a:lvl1pPr>
            <a:lvl2pPr marL="36000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64" y="2566407"/>
            <a:ext cx="5922276" cy="429159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500" y="6120730"/>
            <a:ext cx="3341370" cy="320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8F929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Nationalt </a:t>
            </a:r>
            <a:r>
              <a:rPr spc="-10" dirty="0"/>
              <a:t>lærings- </a:t>
            </a:r>
            <a:r>
              <a:rPr spc="-5" dirty="0"/>
              <a:t>og</a:t>
            </a:r>
            <a:r>
              <a:rPr spc="-114" dirty="0"/>
              <a:t> </a:t>
            </a:r>
            <a:r>
              <a:rPr spc="-15" dirty="0"/>
              <a:t>kvalitetsteam</a:t>
            </a:r>
          </a:p>
          <a:p>
            <a:pPr marL="12700">
              <a:lnSpc>
                <a:spcPct val="100000"/>
              </a:lnSpc>
            </a:pPr>
            <a:r>
              <a:rPr spc="-25" dirty="0"/>
              <a:t>vedr. </a:t>
            </a:r>
            <a:r>
              <a:rPr spc="-15" dirty="0"/>
              <a:t>rationel anvendelse </a:t>
            </a:r>
            <a:r>
              <a:rPr spc="-10" dirty="0"/>
              <a:t>af </a:t>
            </a:r>
            <a:r>
              <a:rPr spc="-15" dirty="0"/>
              <a:t>antibiotika </a:t>
            </a:r>
            <a:r>
              <a:rPr spc="-10" dirty="0"/>
              <a:t>(LKT</a:t>
            </a:r>
            <a:r>
              <a:rPr spc="-105" dirty="0"/>
              <a:t> </a:t>
            </a:r>
            <a:r>
              <a:rPr spc="-15" dirty="0"/>
              <a:t>Antibiotika)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 sz="1400" b="1">
          <a:solidFill>
            <a:srgbClr val="384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eaLnBrk="1" hangingPunct="1">
        <a:defRPr sz="1400">
          <a:solidFill>
            <a:srgbClr val="384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eaLnBrk="1" hangingPunct="1">
        <a:defRPr sz="1400">
          <a:solidFill>
            <a:srgbClr val="384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eaLnBrk="1" hangingPunct="1">
        <a:defRPr sz="1400">
          <a:solidFill>
            <a:srgbClr val="384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eaLnBrk="1" hangingPunct="1">
        <a:defRPr sz="1400">
          <a:solidFill>
            <a:srgbClr val="384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anhoej.shinyapps.io/qichart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acob.anhoej@regionh.dk" TargetMode="External"/><Relationship Id="rId2" Type="http://schemas.openxmlformats.org/officeDocument/2006/relationships/hyperlink" Target="mailto:anne-marie.blok.hellesoee@regionh.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 ”Byg </a:t>
            </a:r>
            <a:r>
              <a:rPr lang="da-DK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graf”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88832" cy="393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444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2B017F2D-DE2B-4C86-99C0-8F79E09DB6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A9968A78-C696-4C32-83D4-855300139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39820295-92ED-4C3C-B107-29AE3C2637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762000"/>
            <a:ext cx="6629400" cy="914400"/>
          </a:xfrm>
        </p:spPr>
        <p:txBody>
          <a:bodyPr/>
          <a:lstStyle/>
          <a:p>
            <a:r>
              <a:rPr lang="da-DK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Dataanalyse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xmlns="" id="{BF969BE6-AD4E-44F2-88D8-8E1D72A26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608584"/>
            <a:ext cx="7842448" cy="3548608"/>
          </a:xfrm>
        </p:spPr>
        <p:txBody>
          <a:bodyPr/>
          <a:lstStyle/>
          <a:p>
            <a:r>
              <a:rPr lang="da-DK" sz="2700" b="1" dirty="0">
                <a:latin typeface="+mn-lt"/>
              </a:rPr>
              <a:t>Længste serie:</a:t>
            </a:r>
          </a:p>
          <a:p>
            <a:r>
              <a:rPr lang="da-DK" b="1" dirty="0"/>
              <a:t>Serie – er observationen over eller under medianen (+/-)? Hvis den ligger på medianen, hører den til observationen før:</a:t>
            </a:r>
          </a:p>
          <a:p>
            <a:r>
              <a:rPr lang="da-DK" dirty="0"/>
              <a:t>=HVIS(”Observation”=”</a:t>
            </a:r>
            <a:r>
              <a:rPr lang="da-DK" dirty="0" err="1"/>
              <a:t>Medianen”;”Serie</a:t>
            </a:r>
            <a:r>
              <a:rPr lang="da-DK" dirty="0"/>
              <a:t> </a:t>
            </a:r>
            <a:r>
              <a:rPr lang="da-DK" dirty="0" err="1"/>
              <a:t>ovenfor”;FORTEGN</a:t>
            </a:r>
            <a:r>
              <a:rPr lang="da-DK" dirty="0"/>
              <a:t>(”</a:t>
            </a:r>
            <a:r>
              <a:rPr lang="da-DK" dirty="0" err="1"/>
              <a:t>Observation”-”Medianen</a:t>
            </a:r>
            <a:r>
              <a:rPr lang="da-DK" dirty="0"/>
              <a:t>”))</a:t>
            </a:r>
            <a:br>
              <a:rPr lang="da-DK" dirty="0"/>
            </a:br>
            <a:endParaRPr lang="da-DK" dirty="0"/>
          </a:p>
          <a:p>
            <a:r>
              <a:rPr lang="da-DK" b="1" dirty="0"/>
              <a:t>Serielængde – hvilket nummer i serien er observationen?:</a:t>
            </a:r>
          </a:p>
          <a:p>
            <a:r>
              <a:rPr lang="da-DK" dirty="0"/>
              <a:t>=HVIS(”Observation”=”</a:t>
            </a:r>
            <a:r>
              <a:rPr lang="da-DK" dirty="0" err="1"/>
              <a:t>Medianen”;”Serielængde</a:t>
            </a:r>
            <a:r>
              <a:rPr lang="da-DK" dirty="0"/>
              <a:t> </a:t>
            </a:r>
            <a:r>
              <a:rPr lang="da-DK" dirty="0" err="1"/>
              <a:t>ovenfor”;HVIS</a:t>
            </a:r>
            <a:r>
              <a:rPr lang="da-DK" dirty="0"/>
              <a:t>(”Serien”=”Serien </a:t>
            </a:r>
            <a:r>
              <a:rPr lang="da-DK" dirty="0" err="1"/>
              <a:t>ovenfor”;”Serielængde</a:t>
            </a:r>
            <a:r>
              <a:rPr lang="da-DK" dirty="0"/>
              <a:t> ovenfor”+1;1))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/>
            </a:r>
            <a:br>
              <a:rPr lang="da-DK" dirty="0"/>
            </a:br>
            <a:r>
              <a:rPr lang="da-DK" b="1" dirty="0"/>
              <a:t>Længste serie:</a:t>
            </a:r>
          </a:p>
          <a:p>
            <a:r>
              <a:rPr lang="da-DK" dirty="0"/>
              <a:t>=MAKS(HVIS(ER.TAL(”Serielængdeområde”);”Serielængdeområde”))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449755A0-D4DE-4648-9FAC-3E6B03129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01" r="33463" b="55297"/>
          <a:stretch/>
        </p:blipFill>
        <p:spPr>
          <a:xfrm>
            <a:off x="899592" y="3573016"/>
            <a:ext cx="6084168" cy="138373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E17863BD-5836-46F6-8601-ABE97AA942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26" t="21436" r="25588" b="65400"/>
          <a:stretch/>
        </p:blipFill>
        <p:spPr>
          <a:xfrm>
            <a:off x="4019972" y="5517232"/>
            <a:ext cx="2952328" cy="6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56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69947772-434D-4A65-BBAA-1E9830C9A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26" t="21436" r="25588" b="65400"/>
          <a:stretch/>
        </p:blipFill>
        <p:spPr>
          <a:xfrm>
            <a:off x="6191672" y="3970677"/>
            <a:ext cx="2952328" cy="677089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2B017F2D-DE2B-4C86-99C0-8F79E09DB6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A9968A78-C696-4C32-83D4-855300139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39820295-92ED-4C3C-B107-29AE3C2637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762000"/>
            <a:ext cx="6629400" cy="914400"/>
          </a:xfrm>
        </p:spPr>
        <p:txBody>
          <a:bodyPr/>
          <a:lstStyle/>
          <a:p>
            <a:r>
              <a:rPr lang="da-DK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Dataanalyse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xmlns="" id="{BF969BE6-AD4E-44F2-88D8-8E1D72A26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412776"/>
            <a:ext cx="7842448" cy="3692624"/>
          </a:xfrm>
        </p:spPr>
        <p:txBody>
          <a:bodyPr/>
          <a:lstStyle/>
          <a:p>
            <a:r>
              <a:rPr lang="da-DK" sz="2400" b="1" dirty="0">
                <a:latin typeface="+mn-lt"/>
              </a:rPr>
              <a:t>Antal kryds:</a:t>
            </a:r>
          </a:p>
          <a:p>
            <a:r>
              <a:rPr lang="da-DK" sz="1800" b="1" dirty="0">
                <a:latin typeface="+mn-lt"/>
              </a:rPr>
              <a:t>Kryds – sker der en krydsning af medianen? </a:t>
            </a:r>
          </a:p>
          <a:p>
            <a:r>
              <a:rPr lang="da-DK" sz="1800" dirty="0">
                <a:latin typeface="+mn-lt"/>
              </a:rPr>
              <a:t>=HVIS(”Serie”&lt;&gt;”Serie ovenfor”;1;0)</a:t>
            </a:r>
            <a:br>
              <a:rPr lang="da-DK" sz="1800" dirty="0">
                <a:latin typeface="+mn-lt"/>
              </a:rPr>
            </a:br>
            <a:endParaRPr lang="da-DK" sz="1800" dirty="0">
              <a:latin typeface="+mn-lt"/>
            </a:endParaRPr>
          </a:p>
          <a:p>
            <a:endParaRPr lang="da-DK" sz="1800" dirty="0">
              <a:latin typeface="+mn-lt"/>
            </a:endParaRPr>
          </a:p>
          <a:p>
            <a:endParaRPr lang="da-DK" sz="1800" dirty="0">
              <a:latin typeface="+mn-lt"/>
            </a:endParaRPr>
          </a:p>
          <a:p>
            <a:endParaRPr lang="da-DK" sz="1800" dirty="0">
              <a:latin typeface="+mn-lt"/>
            </a:endParaRPr>
          </a:p>
          <a:p>
            <a:r>
              <a:rPr lang="da-DK" sz="1800" b="1" dirty="0">
                <a:latin typeface="+mn-lt"/>
              </a:rPr>
              <a:t>Antal kryds:</a:t>
            </a:r>
          </a:p>
          <a:p>
            <a:r>
              <a:rPr lang="da-DK" sz="1800" dirty="0">
                <a:latin typeface="+mn-lt"/>
              </a:rPr>
              <a:t>{=SUM(HVIS(ER.TAL('Aggregering ugebasis'!$M$3:$M$46);'Aggregering ugebasis'!$M$3:$M$46))}</a:t>
            </a:r>
          </a:p>
          <a:p>
            <a:endParaRPr lang="da-DK" sz="1800" dirty="0">
              <a:latin typeface="+mn-lt"/>
            </a:endParaRPr>
          </a:p>
          <a:p>
            <a:r>
              <a:rPr lang="da-DK" sz="2400" b="1" dirty="0">
                <a:latin typeface="+mn-lt"/>
              </a:rPr>
              <a:t>Grænseværdier for længste serie og kryds:</a:t>
            </a:r>
          </a:p>
          <a:p>
            <a:r>
              <a:rPr lang="da-DK" sz="1800" b="1" dirty="0">
                <a:latin typeface="+mn-lt"/>
              </a:rPr>
              <a:t>Længste serie:</a:t>
            </a:r>
          </a:p>
          <a:p>
            <a:r>
              <a:rPr lang="da-DK" sz="1800" dirty="0">
                <a:latin typeface="+mn-lt"/>
              </a:rPr>
              <a:t>=AFRUND(LOG(”Antallet af brugbare observationer”;2)+3;0)</a:t>
            </a:r>
          </a:p>
          <a:p>
            <a:r>
              <a:rPr lang="da-DK" sz="1800" b="1" dirty="0">
                <a:latin typeface="+mn-lt"/>
              </a:rPr>
              <a:t>Antal kryds:</a:t>
            </a:r>
          </a:p>
          <a:p>
            <a:r>
              <a:rPr lang="da-DK" sz="1800" dirty="0">
                <a:latin typeface="+mn-lt"/>
              </a:rPr>
              <a:t>=KRITBINOM(”Antallet af brugbare observationer”-1;0,5;0,05)</a:t>
            </a:r>
          </a:p>
          <a:p>
            <a:endParaRPr lang="da-DK" sz="1800" dirty="0">
              <a:latin typeface="+mn-lt"/>
            </a:endParaRPr>
          </a:p>
          <a:p>
            <a:endParaRPr lang="da-DK" sz="1800" dirty="0">
              <a:latin typeface="+mn-lt"/>
            </a:endParaRPr>
          </a:p>
          <a:p>
            <a:r>
              <a:rPr lang="da-DK" sz="1800" dirty="0">
                <a:latin typeface="+mn-lt"/>
              </a:rPr>
              <a:t/>
            </a:r>
            <a:br>
              <a:rPr lang="da-DK" sz="1800" dirty="0">
                <a:latin typeface="+mn-lt"/>
              </a:rPr>
            </a:br>
            <a:endParaRPr lang="da-DK" sz="1800" dirty="0">
              <a:latin typeface="+mn-lt"/>
            </a:endParaRPr>
          </a:p>
          <a:p>
            <a:endParaRPr lang="da-DK" sz="1800" dirty="0">
              <a:latin typeface="+mn-lt"/>
            </a:endParaRPr>
          </a:p>
          <a:p>
            <a:endParaRPr lang="da-DK" sz="1800" dirty="0">
              <a:latin typeface="+mn-lt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D6E05EC5-B0EF-4ABF-9BD5-EE273B04B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7801" r="30132" b="62163"/>
          <a:stretch/>
        </p:blipFill>
        <p:spPr>
          <a:xfrm>
            <a:off x="762000" y="2443561"/>
            <a:ext cx="6388657" cy="103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00000000-0008-0000-0000-000006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52" t="10737" r="16897" b="15903"/>
          <a:stretch/>
        </p:blipFill>
        <p:spPr>
          <a:xfrm>
            <a:off x="762000" y="2711824"/>
            <a:ext cx="5017328" cy="3366514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C16782CC-BAD2-48D9-9D07-88DDB358BFE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362F1484-CB2B-47EF-AC02-DF2F89D11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xmlns="" id="{D3ABD844-36A8-4311-B0F9-F8FAA15BC7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477368"/>
            <a:ext cx="6146462" cy="3476600"/>
          </a:xfrm>
        </p:spPr>
        <p:txBody>
          <a:bodyPr/>
          <a:lstStyle/>
          <a:p>
            <a:r>
              <a:rPr lang="da-DK" sz="2700" dirty="0">
                <a:latin typeface="+mn-lt"/>
              </a:rPr>
              <a:t>Kontroldiagrammer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xmlns="" id="{CA779F4F-B3C9-47DA-B474-943D93F9A4ED}"/>
              </a:ext>
            </a:extLst>
          </p:cNvPr>
          <p:cNvSpPr txBox="1"/>
          <p:nvPr/>
        </p:nvSpPr>
        <p:spPr>
          <a:xfrm>
            <a:off x="5779327" y="5493345"/>
            <a:ext cx="2952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Og ellers er der</a:t>
            </a:r>
            <a:br>
              <a:rPr lang="da-DK" dirty="0"/>
            </a:br>
            <a:r>
              <a:rPr lang="da-DK" dirty="0"/>
              <a:t>hjælp at hente</a:t>
            </a:r>
            <a:br>
              <a:rPr lang="da-DK" dirty="0"/>
            </a:br>
            <a:r>
              <a:rPr lang="da-DK" dirty="0"/>
              <a:t>i Dr. Anhøjs </a:t>
            </a:r>
            <a:r>
              <a:rPr lang="da-DK" dirty="0" err="1"/>
              <a:t>kontrolkortinator</a:t>
            </a:r>
            <a:r>
              <a:rPr lang="da-DK" dirty="0"/>
              <a:t>:</a:t>
            </a:r>
          </a:p>
        </p:txBody>
      </p:sp>
      <p:pic>
        <p:nvPicPr>
          <p:cNvPr id="1026" name="Picture 2" descr="Billedresultat for tÃ¦ller og nÃ¦vner">
            <a:extLst>
              <a:ext uri="{FF2B5EF4-FFF2-40B4-BE49-F238E27FC236}">
                <a16:creationId xmlns:a16="http://schemas.microsoft.com/office/drawing/2014/main" xmlns="" id="{D6FBCDCC-5B39-4011-A2E3-034FD14E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42" y="1357703"/>
            <a:ext cx="4286571" cy="20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A6E7C4D2-A4EC-4E24-A44E-1FC95BF08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</a:t>
            </a:r>
            <a:r>
              <a:rPr lang="da-DK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step…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EA0CC972-8AC0-442B-8514-1F93545CCD04}"/>
              </a:ext>
            </a:extLst>
          </p:cNvPr>
          <p:cNvSpPr/>
          <p:nvPr/>
        </p:nvSpPr>
        <p:spPr>
          <a:xfrm>
            <a:off x="4716016" y="6321125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u="sng" dirty="0">
                <a:hlinkClick r:id="rId4"/>
              </a:rPr>
              <a:t>https://anhoej.shinyapps.io/qicharts/</a:t>
            </a: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04" y="2105196"/>
            <a:ext cx="2258566" cy="40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1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2F43EEFF-AE47-42B5-A4D9-E0B1A200577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E4C68262-3BEC-44CA-AB64-F2A911E69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D6147B7D-38D0-4051-AEA8-DFC5C3BB0D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Tak for nu!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xmlns="" id="{7F42BB63-ADE4-4552-A031-931D2C28B2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7584" y="1676400"/>
            <a:ext cx="4609886" cy="4904849"/>
          </a:xfrm>
        </p:spPr>
        <p:txBody>
          <a:bodyPr/>
          <a:lstStyle/>
          <a:p>
            <a:r>
              <a:rPr lang="da-DK" sz="2400" dirty="0"/>
              <a:t>Kast jer ud i det…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>
              <a:hlinkClick r:id="rId2"/>
            </a:endParaRPr>
          </a:p>
          <a:p>
            <a:r>
              <a:rPr lang="da-DK" sz="2000" dirty="0">
                <a:hlinkClick r:id="rId2"/>
              </a:rPr>
              <a:t>anne-marie.blok.hellesoee@regionh.dk</a:t>
            </a:r>
            <a:endParaRPr lang="da-DK" sz="2000" dirty="0"/>
          </a:p>
          <a:p>
            <a:r>
              <a:rPr lang="da-DK" sz="2000" dirty="0">
                <a:hlinkClick r:id="rId3"/>
              </a:rPr>
              <a:t>jacob.anhoej@regionh.dk</a:t>
            </a:r>
            <a:endParaRPr lang="da-DK" sz="2000" dirty="0"/>
          </a:p>
          <a:p>
            <a:endParaRPr lang="da-DK" sz="2000" dirty="0"/>
          </a:p>
          <a:p>
            <a:r>
              <a:rPr lang="da-DK" sz="2000" dirty="0"/>
              <a:t>Vi er </a:t>
            </a:r>
            <a:r>
              <a:rPr lang="da-DK" sz="2000" u="sng" dirty="0"/>
              <a:t>tossede</a:t>
            </a:r>
            <a:r>
              <a:rPr lang="da-DK" sz="2000" dirty="0"/>
              <a:t> med data!</a:t>
            </a:r>
          </a:p>
        </p:txBody>
      </p:sp>
      <p:pic>
        <p:nvPicPr>
          <p:cNvPr id="1026" name="Picture 2" descr="Billedresultat for maren uthaug tegninger">
            <a:extLst>
              <a:ext uri="{FF2B5EF4-FFF2-40B4-BE49-F238E27FC236}">
                <a16:creationId xmlns:a16="http://schemas.microsoft.com/office/drawing/2014/main" xmlns="" id="{844D57BF-039D-4F66-8A43-0E4C6C8C0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85181"/>
            <a:ext cx="5238006" cy="24741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26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A742BD1B-0D46-4BEA-8A04-E49F8ED52D6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44500" y="6120730"/>
            <a:ext cx="3983484" cy="3200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 dirty="0"/>
              <a:t>Nationalt </a:t>
            </a:r>
            <a:r>
              <a:rPr lang="da-DK" spc="-10" dirty="0"/>
              <a:t>lærings- </a:t>
            </a:r>
            <a:r>
              <a:rPr lang="da-DK" spc="-5" dirty="0"/>
              <a:t>og</a:t>
            </a:r>
            <a:r>
              <a:rPr lang="da-DK" spc="-114" dirty="0"/>
              <a:t> </a:t>
            </a:r>
            <a:r>
              <a:rPr lang="da-DK" spc="-15" dirty="0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 dirty="0"/>
              <a:t>vedr. </a:t>
            </a:r>
            <a:r>
              <a:rPr lang="da-DK" spc="-15" dirty="0"/>
              <a:t>rationel anvendelse </a:t>
            </a:r>
            <a:r>
              <a:rPr lang="da-DK" spc="-10" dirty="0"/>
              <a:t>af </a:t>
            </a:r>
            <a:r>
              <a:rPr lang="da-DK" spc="-15" dirty="0"/>
              <a:t>antibiotika </a:t>
            </a:r>
            <a:r>
              <a:rPr lang="da-DK" spc="-10" dirty="0"/>
              <a:t>(LKT</a:t>
            </a:r>
            <a:r>
              <a:rPr lang="da-DK" spc="-105" dirty="0"/>
              <a:t> </a:t>
            </a:r>
            <a:r>
              <a:rPr lang="da-DK" spc="-15" dirty="0"/>
              <a:t>Antibiotika)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3D80CCC8-8D36-4A53-AFBE-0A7BCD006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516" y="762000"/>
            <a:ext cx="7467600" cy="914400"/>
          </a:xfrm>
        </p:spPr>
        <p:txBody>
          <a:bodyPr/>
          <a:lstStyle/>
          <a:p>
            <a:pPr algn="l"/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velkommen</a:t>
            </a:r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xmlns="" id="{25C3807A-8196-41BF-99EE-140950959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340768"/>
            <a:ext cx="7626424" cy="945232"/>
          </a:xfrm>
        </p:spPr>
        <p:txBody>
          <a:bodyPr/>
          <a:lstStyle/>
          <a:p>
            <a:r>
              <a:rPr lang="da-DK" sz="2700" b="0" dirty="0">
                <a:latin typeface="+mn-lt"/>
              </a:rPr>
              <a:t>I skal: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700" b="0" dirty="0">
                <a:latin typeface="+mn-lt"/>
              </a:rPr>
              <a:t>Tænde jeres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700" b="0" dirty="0">
                <a:latin typeface="+mn-lt"/>
              </a:rPr>
              <a:t>Åbne skabelonen, som I har fået tilsendt – enten med eller uden formler!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700" b="0" dirty="0">
                <a:latin typeface="+mn-lt"/>
              </a:rPr>
              <a:t>Tænke på en indikator, som I bruger i jeres LKT-team, det kan være en proces- eller en resultatindikator</a:t>
            </a:r>
          </a:p>
          <a:p>
            <a:endParaRPr lang="da-DK" sz="2700" dirty="0">
              <a:latin typeface="+mn-lt"/>
            </a:endParaRPr>
          </a:p>
          <a:p>
            <a:r>
              <a:rPr lang="da-DK" sz="2700" dirty="0">
                <a:latin typeface="+mn-lt"/>
              </a:rPr>
              <a:t>Har I problemer med</a:t>
            </a:r>
            <a:br>
              <a:rPr lang="da-DK" sz="2700" dirty="0">
                <a:latin typeface="+mn-lt"/>
              </a:rPr>
            </a:br>
            <a:r>
              <a:rPr lang="da-DK" sz="2700" dirty="0">
                <a:latin typeface="+mn-lt"/>
              </a:rPr>
              <a:t>noget af ovenstående,</a:t>
            </a:r>
          </a:p>
          <a:p>
            <a:r>
              <a:rPr lang="da-DK" sz="2700" dirty="0">
                <a:latin typeface="+mn-lt"/>
              </a:rPr>
              <a:t>så råb op!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5F906764-5790-4153-A767-BC4D2D02E5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27224"/>
            <a:ext cx="1284501" cy="18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7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4AB5D372-379D-4293-9D10-CA05B0BBCB9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3D783B77-EA0E-4341-8A03-9A3BF5D64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DD9E787A-55B8-40A0-909A-12599D9C1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xmlns="" id="{DEF6535A-0187-4EA2-921B-FEA974FE04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556792"/>
            <a:ext cx="7554416" cy="354860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da-DK" sz="24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indsamling</a:t>
            </a:r>
            <a:b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Struktureret samling af data, så de opfylder vores behov i den videre proces</a:t>
            </a:r>
          </a:p>
          <a:p>
            <a:pPr marL="742950" indent="-742950">
              <a:buFont typeface="+mj-lt"/>
              <a:buAutoNum type="arabicPeriod"/>
            </a:pPr>
            <a:r>
              <a:rPr lang="da-DK" sz="24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bearbejdning</a:t>
            </a:r>
            <a:b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Klargøring af data til datapræsentation og –analyse på en ”fremtidssikret” måde </a:t>
            </a:r>
          </a:p>
          <a:p>
            <a:pPr marL="742950" indent="-742950">
              <a:buFont typeface="+mj-lt"/>
              <a:buAutoNum type="arabicPeriod"/>
            </a:pPr>
            <a:r>
              <a:rPr lang="da-DK" sz="24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fremstilling</a:t>
            </a:r>
            <a:b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Kurvediagram</a:t>
            </a:r>
          </a:p>
          <a:p>
            <a:pPr marL="742950" indent="-742950">
              <a:buFont typeface="+mj-lt"/>
              <a:buAutoNum type="arabicPeriod"/>
            </a:pPr>
            <a:r>
              <a:rPr lang="da-DK" sz="24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(Data</a:t>
            </a:r>
            <a: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analyse)</a:t>
            </a:r>
            <a:b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Seriediagram (eller kontroldiagram) med parametre og grænseværdier</a:t>
            </a:r>
          </a:p>
        </p:txBody>
      </p:sp>
    </p:spTree>
    <p:extLst>
      <p:ext uri="{BB962C8B-B14F-4D97-AF65-F5344CB8AC3E}">
        <p14:creationId xmlns:p14="http://schemas.microsoft.com/office/powerpoint/2010/main" val="380187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EB16F1E8-16AF-499C-95C6-C347B3B05F4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DFCBC98D-8C92-475B-822D-AB845A848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783D64A8-6EE1-41A2-A1EE-6DC196952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Et par </a:t>
            </a:r>
            <a:r>
              <a:rPr lang="da-DK" dirty="0" smtClean="0"/>
              <a:t>kommentarer til </a:t>
            </a:r>
            <a:r>
              <a:rPr lang="da-DK" dirty="0" err="1" smtClean="0"/>
              <a:t>excel</a:t>
            </a:r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xmlns="" id="{0AB4D295-81ED-45EE-B03B-B5B787B971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556792"/>
            <a:ext cx="6762328" cy="3548608"/>
          </a:xfrm>
        </p:spPr>
        <p:txBody>
          <a:bodyPr/>
          <a:lstStyle/>
          <a:p>
            <a:r>
              <a:rPr lang="da-DK" sz="1800" b="1" dirty="0"/>
              <a:t>Brug af  $ i formler låser en reference: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$A2 låser kolonnen!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A$2 låser rækken!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$A$2 låser cellen! ← bruges her særligt til ”områder”, dvs. fixerede kolonner af celler.</a:t>
            </a:r>
          </a:p>
          <a:p>
            <a:r>
              <a:rPr lang="da-DK" sz="1800" dirty="0"/>
              <a:t>Det er vigtigt, når vi skal kopiere vores formler til andre celler i </a:t>
            </a:r>
            <a:r>
              <a:rPr lang="da-DK" sz="1800" dirty="0" smtClean="0"/>
              <a:t>arket!</a:t>
            </a:r>
            <a:br>
              <a:rPr lang="da-DK" sz="1800" dirty="0" smtClean="0"/>
            </a:br>
            <a:endParaRPr lang="da-DK" sz="1800" dirty="0"/>
          </a:p>
          <a:p>
            <a:r>
              <a:rPr lang="da-DK" sz="1800" b="1" dirty="0" smtClean="0"/>
              <a:t>Brug </a:t>
            </a:r>
            <a:r>
              <a:rPr lang="da-DK" sz="1800" b="1" dirty="0"/>
              <a:t>af ; og :</a:t>
            </a:r>
          </a:p>
          <a:p>
            <a:endParaRPr lang="da-DK" sz="1800" dirty="0"/>
          </a:p>
          <a:p>
            <a:r>
              <a:rPr lang="da-DK" sz="1800" b="1" dirty="0"/>
              <a:t>Terminologi på de følgende slides: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”</a:t>
            </a:r>
            <a:r>
              <a:rPr lang="da-DK" sz="1800" dirty="0" err="1"/>
              <a:t>Observation”,”Serie</a:t>
            </a:r>
            <a:r>
              <a:rPr lang="da-DK" sz="1800" dirty="0"/>
              <a:t>” </a:t>
            </a:r>
            <a:r>
              <a:rPr lang="da-DK" sz="1800" dirty="0" smtClean="0"/>
              <a:t>og </a:t>
            </a:r>
            <a:r>
              <a:rPr lang="da-DK" sz="1800" dirty="0"/>
              <a:t>”Medianen</a:t>
            </a:r>
            <a:r>
              <a:rPr lang="da-DK" sz="1800" dirty="0" smtClean="0"/>
              <a:t>” </a:t>
            </a:r>
            <a:r>
              <a:rPr lang="da-DK" sz="1800" dirty="0" smtClean="0"/>
              <a:t>– </a:t>
            </a:r>
            <a:r>
              <a:rPr lang="da-DK" sz="1800" dirty="0"/>
              <a:t>enkelte celler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smtClean="0"/>
              <a:t>”</a:t>
            </a:r>
            <a:r>
              <a:rPr lang="da-DK" sz="1800" dirty="0"/>
              <a:t>Område” – flere celler</a:t>
            </a:r>
          </a:p>
        </p:txBody>
      </p:sp>
    </p:spTree>
    <p:extLst>
      <p:ext uri="{BB962C8B-B14F-4D97-AF65-F5344CB8AC3E}">
        <p14:creationId xmlns:p14="http://schemas.microsoft.com/office/powerpoint/2010/main" val="240765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0BA7490C-EF27-47B4-ACC1-D837B43BFD5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8BDA57A0-D788-4217-A0B9-5A0966375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Dataindsamling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xmlns="" id="{D4D74BE0-BE49-4030-A00D-2B8B84052B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844824"/>
            <a:ext cx="6146462" cy="32605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7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Krav til dataindsamlingen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7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bare </a:t>
            </a:r>
            <a:r>
              <a:rPr lang="da-DK" sz="27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necessities</a:t>
            </a:r>
            <a:r>
              <a:rPr lang="da-DK" sz="27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… og lidt til!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Tæller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Nævner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Dato/Tidspunkt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Evt. Kommentar</a:t>
            </a:r>
            <a:b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sz="2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 forskellige udgangspunkter for dataindsamling – enkeltobservationer eller flere observationer.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xmlns="" id="{97B75A13-2CED-458B-A980-FD50C486C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01" r="58872" b="50000"/>
          <a:stretch/>
        </p:blipFill>
        <p:spPr>
          <a:xfrm>
            <a:off x="5028115" y="2780928"/>
            <a:ext cx="376069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5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201FAB4A-1A58-41F1-A8D4-AE5FEB51EE3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D11327C7-24EF-4B3D-AA67-C58BC5117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FFBEBDC2-81BF-478E-9816-AA6DAEBDC2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762000"/>
            <a:ext cx="6629400" cy="914400"/>
          </a:xfrm>
        </p:spPr>
        <p:txBody>
          <a:bodyPr/>
          <a:lstStyle/>
          <a:p>
            <a:r>
              <a:rPr lang="da-DK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Databearbejdning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xmlns="" id="{095AD4DC-8AF2-4B35-B1C8-3FD30B015C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484784"/>
            <a:ext cx="6146462" cy="36361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7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Klargøring af data</a:t>
            </a:r>
            <a:r>
              <a:rPr lang="da-DK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sz="2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7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Aggregering/samling af data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xmlns="" id="{741AA958-6C0F-44CF-B837-5E37840A6243}"/>
              </a:ext>
            </a:extLst>
          </p:cNvPr>
          <p:cNvSpPr txBox="1"/>
          <p:nvPr/>
        </p:nvSpPr>
        <p:spPr>
          <a:xfrm>
            <a:off x="3288161" y="4114926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Værdien af tæller for målepunkt:</a:t>
            </a:r>
            <a:br>
              <a:rPr lang="da-DK" dirty="0"/>
            </a:br>
            <a:r>
              <a:rPr lang="da-DK" dirty="0"/>
              <a:t>=TÆL.HVIS(”</a:t>
            </a:r>
            <a:r>
              <a:rPr lang="da-DK" dirty="0" err="1"/>
              <a:t>Område”;”</a:t>
            </a:r>
            <a:r>
              <a:rPr lang="da-DK" dirty="0" err="1" smtClean="0"/>
              <a:t>Kriterium</a:t>
            </a:r>
            <a:r>
              <a:rPr lang="da-DK" dirty="0"/>
              <a:t>”)</a:t>
            </a:r>
            <a:br>
              <a:rPr lang="da-DK" dirty="0"/>
            </a:br>
            <a:r>
              <a:rPr lang="da-DK" dirty="0"/>
              <a:t>Værdien af nævner for målepunkt:</a:t>
            </a:r>
          </a:p>
          <a:p>
            <a:r>
              <a:rPr lang="da-DK" dirty="0"/>
              <a:t>=SUM.HVIS(”</a:t>
            </a:r>
            <a:r>
              <a:rPr lang="da-DK" dirty="0" err="1"/>
              <a:t>Område”;”Kriterium”;”Sumområde</a:t>
            </a:r>
            <a:r>
              <a:rPr lang="da-DK" dirty="0"/>
              <a:t>”)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xmlns="" id="{8AD4F103-78BF-4CA3-9C3F-702A49067C1E}"/>
              </a:ext>
            </a:extLst>
          </p:cNvPr>
          <p:cNvSpPr txBox="1"/>
          <p:nvPr/>
        </p:nvSpPr>
        <p:spPr>
          <a:xfrm>
            <a:off x="4967070" y="2059543"/>
            <a:ext cx="3781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Første dag i ugen:</a:t>
            </a:r>
            <a:br>
              <a:rPr lang="da-DK" dirty="0"/>
            </a:br>
            <a:r>
              <a:rPr lang="da-DK" dirty="0"/>
              <a:t>=”</a:t>
            </a:r>
            <a:r>
              <a:rPr lang="da-DK" dirty="0" err="1"/>
              <a:t>Dato”-UGEDAG</a:t>
            </a:r>
            <a:r>
              <a:rPr lang="da-DK" dirty="0"/>
              <a:t>(”Dato”;3)</a:t>
            </a:r>
            <a:br>
              <a:rPr lang="da-DK" dirty="0"/>
            </a:br>
            <a:r>
              <a:rPr lang="da-DK" dirty="0"/>
              <a:t>Første dag i måneden:</a:t>
            </a:r>
          </a:p>
          <a:p>
            <a:r>
              <a:rPr lang="da-DK" dirty="0"/>
              <a:t>=”</a:t>
            </a:r>
            <a:r>
              <a:rPr lang="da-DK" dirty="0" err="1"/>
              <a:t>Dato”-DAG</a:t>
            </a:r>
            <a:r>
              <a:rPr lang="da-DK" dirty="0"/>
              <a:t>(”Dato”)+1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xmlns="" id="{4E01026A-5232-47D7-A5E9-9E934DA09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02" r="58872" b="58207"/>
          <a:stretch/>
        </p:blipFill>
        <p:spPr>
          <a:xfrm>
            <a:off x="763216" y="2194952"/>
            <a:ext cx="3760693" cy="1234048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xmlns="" id="{C3B6B827-C7D4-4081-976A-6FB342653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1" r="72420" b="52800"/>
          <a:stretch/>
        </p:blipFill>
        <p:spPr>
          <a:xfrm>
            <a:off x="762000" y="4134399"/>
            <a:ext cx="2153816" cy="12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5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51CEC76B-1BA5-41B7-9C19-DC4809197BC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38A2B4BB-04ED-4CD2-A9F5-D87A69A1B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BF6FB093-0DA8-438F-84C2-2717EE6FD8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806874"/>
            <a:ext cx="6629400" cy="914400"/>
          </a:xfrm>
        </p:spPr>
        <p:txBody>
          <a:bodyPr/>
          <a:lstStyle/>
          <a:p>
            <a:r>
              <a:rPr lang="da-DK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da-DK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DataBearbejdning</a:t>
            </a:r>
            <a:endParaRPr lang="da-DK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xmlns="" id="{340272F9-57BB-4415-A5CD-3CE59B400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721274"/>
            <a:ext cx="6146462" cy="33841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700" dirty="0">
                <a:latin typeface="+mn-lt"/>
              </a:rPr>
              <a:t>Beregning af indikator og median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7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xmlns="" id="{37E3F6A8-04BF-419C-BDF0-064B9EC2610F}"/>
              </a:ext>
            </a:extLst>
          </p:cNvPr>
          <p:cNvSpPr txBox="1"/>
          <p:nvPr/>
        </p:nvSpPr>
        <p:spPr>
          <a:xfrm>
            <a:off x="762000" y="3933056"/>
            <a:ext cx="647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=HVIS(”Nævner”&gt;0;”Tæller”/”</a:t>
            </a:r>
            <a:r>
              <a:rPr lang="da-DK" dirty="0" err="1"/>
              <a:t>Nævner”;IKKE.TILGÆNGELIG</a:t>
            </a:r>
            <a:r>
              <a:rPr lang="da-DK" dirty="0"/>
              <a:t>())</a:t>
            </a:r>
          </a:p>
          <a:p>
            <a:endParaRPr lang="da-DK" dirty="0"/>
          </a:p>
          <a:p>
            <a:r>
              <a:rPr lang="pt-BR" dirty="0"/>
              <a:t>={MEDIAN(HVIS(ER.TAL(“Indikatorområde”);”Indikatorområde”))}</a:t>
            </a:r>
          </a:p>
          <a:p>
            <a:endParaRPr lang="pt-BR" dirty="0"/>
          </a:p>
          <a:p>
            <a:r>
              <a:rPr lang="pt-BR" dirty="0"/>
              <a:t>Arrayformel {} afsluttes med Ctrl+Shift+Enter og</a:t>
            </a:r>
            <a:br>
              <a:rPr lang="pt-BR" dirty="0"/>
            </a:br>
            <a:r>
              <a:rPr lang="pt-BR" dirty="0"/>
              <a:t>tillader komplekse beregninger uden</a:t>
            </a:r>
            <a:br>
              <a:rPr lang="pt-BR" dirty="0"/>
            </a:br>
            <a:r>
              <a:rPr lang="pt-BR" dirty="0"/>
              <a:t>mellemregninger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102056F7-BF93-4D23-A155-A9DFA95317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1" r="42913" b="52800"/>
          <a:stretch/>
        </p:blipFill>
        <p:spPr>
          <a:xfrm>
            <a:off x="762000" y="2424953"/>
            <a:ext cx="4458072" cy="12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01BF1F71-186A-49C7-A02A-596B116CF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C02AA067-0490-4FB7-98B5-ADC2CC4B2F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datapræsentation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xmlns="" id="{41A58009-0428-4A2E-ABFC-400733C15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0" cy="3692624"/>
          </a:xfrm>
        </p:spPr>
        <p:txBody>
          <a:bodyPr/>
          <a:lstStyle/>
          <a:p>
            <a:r>
              <a:rPr lang="da-DK" sz="1800" dirty="0">
                <a:latin typeface="+mn-lt"/>
              </a:rPr>
              <a:t>Kurvediagram med: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Titel med forklaring af indikator og 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Indikatorakse, der angiver de værdier, indikatoren kan antage (fx procent, antal, timer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Tids- eller sekvensakse med benævnelse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Målepunkter for indikator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Medianen for målepunkterne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Punkter på medianen som egen serie:</a:t>
            </a:r>
            <a:br>
              <a:rPr lang="da-DK" sz="1800" dirty="0">
                <a:latin typeface="+mn-lt"/>
              </a:rPr>
            </a:br>
            <a:r>
              <a:rPr lang="da-DK" sz="1800" dirty="0">
                <a:latin typeface="+mn-lt"/>
              </a:rPr>
              <a:t>=HVIS(”Observation”=”</a:t>
            </a:r>
            <a:r>
              <a:rPr lang="da-DK" sz="1800" dirty="0" err="1">
                <a:latin typeface="+mn-lt"/>
              </a:rPr>
              <a:t>Medianen”;”Medianen”;IKKE.TILGÆNGELIG</a:t>
            </a:r>
            <a:r>
              <a:rPr lang="da-DK" sz="1800" dirty="0">
                <a:latin typeface="+mn-lt"/>
              </a:rPr>
              <a:t>())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945208"/>
              </p:ext>
            </p:extLst>
          </p:nvPr>
        </p:nvGraphicFramePr>
        <p:xfrm>
          <a:off x="102332" y="3933056"/>
          <a:ext cx="4824536" cy="30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700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2B017F2D-DE2B-4C86-99C0-8F79E09DB6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A9968A78-C696-4C32-83D4-855300139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39820295-92ED-4C3C-B107-29AE3C2637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762000"/>
            <a:ext cx="6629400" cy="914400"/>
          </a:xfrm>
        </p:spPr>
        <p:txBody>
          <a:bodyPr/>
          <a:lstStyle/>
          <a:p>
            <a:r>
              <a:rPr lang="da-DK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Dataanalyse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xmlns="" id="{BF969BE6-AD4E-44F2-88D8-8E1D72A26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412776"/>
            <a:ext cx="7842448" cy="3692624"/>
          </a:xfrm>
        </p:spPr>
        <p:txBody>
          <a:bodyPr/>
          <a:lstStyle/>
          <a:p>
            <a:r>
              <a:rPr lang="da-DK" sz="2400" b="1" dirty="0">
                <a:latin typeface="+mn-lt"/>
              </a:rPr>
              <a:t>Behov:</a:t>
            </a:r>
          </a:p>
          <a:p>
            <a:r>
              <a:rPr lang="da-DK" sz="2400" dirty="0">
                <a:latin typeface="+mn-lt"/>
              </a:rPr>
              <a:t>1. Antal brugbare observationer, 2. Længste serie, 3. Antal kryds, 4. Grænseværdier for længste serie og antal kryds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+mn-lt"/>
            </a:endParaRPr>
          </a:p>
          <a:p>
            <a:r>
              <a:rPr lang="da-DK" sz="2400" b="1" dirty="0">
                <a:latin typeface="+mn-lt"/>
              </a:rPr>
              <a:t>Antal brugbare observationer:</a:t>
            </a:r>
          </a:p>
          <a:p>
            <a:r>
              <a:rPr lang="da-DK" sz="1800" b="1" dirty="0">
                <a:latin typeface="+mn-lt"/>
              </a:rPr>
              <a:t>Antal observationer:</a:t>
            </a:r>
          </a:p>
          <a:p>
            <a:r>
              <a:rPr lang="da-DK" sz="1800" dirty="0">
                <a:latin typeface="+mn-lt"/>
              </a:rPr>
              <a:t>=TÆL(”Indikatorområde”)</a:t>
            </a:r>
          </a:p>
          <a:p>
            <a:r>
              <a:rPr lang="da-DK" sz="1800" b="1" dirty="0">
                <a:latin typeface="+mn-lt"/>
              </a:rPr>
              <a:t>Antal observationer på medianen:</a:t>
            </a:r>
          </a:p>
          <a:p>
            <a:r>
              <a:rPr lang="da-DK" sz="1800" dirty="0">
                <a:latin typeface="+mn-lt"/>
              </a:rPr>
              <a:t>=TÆL(”Punkter på medianen-område”)</a:t>
            </a:r>
          </a:p>
          <a:p>
            <a:r>
              <a:rPr lang="da-DK" sz="1800" b="1" dirty="0">
                <a:latin typeface="+mn-lt"/>
              </a:rPr>
              <a:t/>
            </a:r>
            <a:br>
              <a:rPr lang="da-DK" sz="1800" b="1" dirty="0">
                <a:latin typeface="+mn-lt"/>
              </a:rPr>
            </a:br>
            <a:r>
              <a:rPr lang="da-DK" sz="1800" b="1" dirty="0">
                <a:latin typeface="+mn-lt"/>
              </a:rPr>
              <a:t/>
            </a:r>
            <a:br>
              <a:rPr lang="da-DK" sz="1800" b="1" dirty="0">
                <a:latin typeface="+mn-lt"/>
              </a:rPr>
            </a:br>
            <a:r>
              <a:rPr lang="da-DK" sz="1800" b="1" dirty="0">
                <a:latin typeface="+mn-lt"/>
              </a:rPr>
              <a:t/>
            </a:r>
            <a:br>
              <a:rPr lang="da-DK" sz="1800" b="1" dirty="0">
                <a:latin typeface="+mn-lt"/>
              </a:rPr>
            </a:br>
            <a:r>
              <a:rPr lang="da-DK" sz="1800" b="1" dirty="0">
                <a:latin typeface="+mn-lt"/>
              </a:rPr>
              <a:t/>
            </a:r>
            <a:br>
              <a:rPr lang="da-DK" sz="1800" b="1" dirty="0">
                <a:latin typeface="+mn-lt"/>
              </a:rPr>
            </a:br>
            <a:r>
              <a:rPr lang="da-DK" sz="1800" b="1" dirty="0">
                <a:latin typeface="+mn-lt"/>
              </a:rPr>
              <a:t>Beregn antallet af brugbare observationer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D6E05EC5-B0EF-4ABF-9BD5-EE273B04B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01" r="41726" b="62163"/>
          <a:stretch/>
        </p:blipFill>
        <p:spPr>
          <a:xfrm>
            <a:off x="762000" y="4434069"/>
            <a:ext cx="5328592" cy="103058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346458DF-6B46-418A-936F-BEA1012CF0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26" t="21436" r="25588" b="65400"/>
          <a:stretch/>
        </p:blipFill>
        <p:spPr>
          <a:xfrm>
            <a:off x="4211960" y="5782185"/>
            <a:ext cx="2952328" cy="6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19177"/>
      </p:ext>
    </p:extLst>
  </p:cSld>
  <p:clrMapOvr>
    <a:masterClrMapping/>
  </p:clrMapOvr>
</p:sld>
</file>

<file path=ppt/theme/theme1.xml><?xml version="1.0" encoding="utf-8"?>
<a:theme xmlns:a="http://schemas.openxmlformats.org/drawingml/2006/main" name="19222 LKI - Power Point_KOR02">
  <a:themeElements>
    <a:clrScheme name="Brugerdefinere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EE7DC"/>
      </a:accent1>
      <a:accent2>
        <a:srgbClr val="51AFC9"/>
      </a:accent2>
      <a:accent3>
        <a:srgbClr val="E84615"/>
      </a:accent3>
      <a:accent4>
        <a:srgbClr val="38454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19222 LKI - Power Point_KOR02</Template>
  <TotalTime>811</TotalTime>
  <Words>576</Words>
  <Application>Microsoft Office PowerPoint</Application>
  <PresentationFormat>Skærmshow (4:3)</PresentationFormat>
  <Paragraphs>159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19222 LKI - Power Point_KOR02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Region Hovedstaden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Anne-Marie Blok Hellesøe</dc:creator>
  <cp:lastModifiedBy>Anne-Marie Blok Hellesøe</cp:lastModifiedBy>
  <cp:revision>53</cp:revision>
  <dcterms:created xsi:type="dcterms:W3CDTF">2018-06-18T11:18:38Z</dcterms:created>
  <dcterms:modified xsi:type="dcterms:W3CDTF">2018-06-20T13:02:30Z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2017-09-01T00:00:00Z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2017-09-01T00:00:00Z</vt:filetime>
  </property>
</Properties>
</file>